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1"/>
  </p:notesMasterIdLst>
  <p:sldIdLst>
    <p:sldId id="256" r:id="rId2"/>
    <p:sldId id="291" r:id="rId3"/>
    <p:sldId id="257" r:id="rId4"/>
    <p:sldId id="258" r:id="rId5"/>
    <p:sldId id="259" r:id="rId6"/>
    <p:sldId id="264" r:id="rId7"/>
    <p:sldId id="261" r:id="rId8"/>
    <p:sldId id="289" r:id="rId9"/>
    <p:sldId id="262" r:id="rId10"/>
    <p:sldId id="265" r:id="rId11"/>
    <p:sldId id="263" r:id="rId12"/>
    <p:sldId id="290" r:id="rId13"/>
    <p:sldId id="266" r:id="rId14"/>
    <p:sldId id="269" r:id="rId15"/>
    <p:sldId id="271" r:id="rId16"/>
    <p:sldId id="270" r:id="rId17"/>
    <p:sldId id="272" r:id="rId18"/>
    <p:sldId id="295" r:id="rId19"/>
    <p:sldId id="288" r:id="rId20"/>
    <p:sldId id="267" r:id="rId21"/>
    <p:sldId id="268" r:id="rId22"/>
    <p:sldId id="260" r:id="rId23"/>
    <p:sldId id="273" r:id="rId24"/>
    <p:sldId id="293" r:id="rId25"/>
    <p:sldId id="294" r:id="rId26"/>
    <p:sldId id="275" r:id="rId27"/>
    <p:sldId id="276" r:id="rId28"/>
    <p:sldId id="280" r:id="rId29"/>
    <p:sldId id="277" r:id="rId30"/>
    <p:sldId id="278" r:id="rId31"/>
    <p:sldId id="282" r:id="rId32"/>
    <p:sldId id="281" r:id="rId33"/>
    <p:sldId id="279" r:id="rId34"/>
    <p:sldId id="287" r:id="rId35"/>
    <p:sldId id="284" r:id="rId36"/>
    <p:sldId id="285" r:id="rId37"/>
    <p:sldId id="274" r:id="rId38"/>
    <p:sldId id="292" r:id="rId39"/>
    <p:sldId id="283"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85959"/>
  </p:normalViewPr>
  <p:slideViewPr>
    <p:cSldViewPr snapToGrid="0">
      <p:cViewPr varScale="1">
        <p:scale>
          <a:sx n="104" d="100"/>
          <a:sy n="104" d="100"/>
        </p:scale>
        <p:origin x="1344"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784334-6A86-DB4E-B04B-02F01C3F6E18}" type="datetimeFigureOut">
              <a:rPr lang="en-US" smtClean="0"/>
              <a:t>1/12/25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44C44E6-480D-B44A-810D-6F8CD1DB9F6E}" type="slidenum">
              <a:rPr lang="en-US" smtClean="0"/>
              <a:t>‹#›</a:t>
            </a:fld>
            <a:endParaRPr lang="en-US"/>
          </a:p>
        </p:txBody>
      </p:sp>
    </p:spTree>
    <p:extLst>
      <p:ext uri="{BB962C8B-B14F-4D97-AF65-F5344CB8AC3E}">
        <p14:creationId xmlns:p14="http://schemas.microsoft.com/office/powerpoint/2010/main" val="22124850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8" Type="http://schemas.openxmlformats.org/officeDocument/2006/relationships/hyperlink" Target="https://en.wikipedia.org/wiki/Raiders_of_the_Lost_Ark_(video_game)" TargetMode="External"/><Relationship Id="rId13" Type="http://schemas.openxmlformats.org/officeDocument/2006/relationships/hyperlink" Target="https://en.wikipedia.org/wiki/Pitfall!#cite_note-FOOTNOTEMontfortBogost2009103-19" TargetMode="External"/><Relationship Id="rId3" Type="http://schemas.openxmlformats.org/officeDocument/2006/relationships/hyperlink" Target="https://en.wikipedia.org/wiki/Pitfall!#cite_note-FOOTNOTEMontfortBogost2009108%E2%80%93109-11" TargetMode="External"/><Relationship Id="rId7" Type="http://schemas.openxmlformats.org/officeDocument/2006/relationships/hyperlink" Target="https://en.wikipedia.org/wiki/Haunted_House_(video_game)" TargetMode="External"/><Relationship Id="rId12" Type="http://schemas.openxmlformats.org/officeDocument/2006/relationships/hyperlink" Target="https://en.wikipedia.org/wiki/Pitfall!#cite_note-FOOTNOTEMontfortBogost2009111%E2%80%93112-18" TargetMode="External"/><Relationship Id="rId2" Type="http://schemas.openxmlformats.org/officeDocument/2006/relationships/slide" Target="../slides/slide21.xml"/><Relationship Id="rId16" Type="http://schemas.openxmlformats.org/officeDocument/2006/relationships/hyperlink" Target="https://en.wikipedia.org/wiki/Pitfall!#cite_note-FOOTNOTEMontfortBogost2009104-20" TargetMode="External"/><Relationship Id="rId1" Type="http://schemas.openxmlformats.org/officeDocument/2006/relationships/notesMaster" Target="../notesMasters/notesMaster1.xml"/><Relationship Id="rId6" Type="http://schemas.openxmlformats.org/officeDocument/2006/relationships/hyperlink" Target="https://en.wikipedia.org/wiki/Pitfall!#cite_note-FOOTNOTEMontfortBogost2009116-16" TargetMode="External"/><Relationship Id="rId11" Type="http://schemas.openxmlformats.org/officeDocument/2006/relationships/hyperlink" Target="https://en.wikipedia.org/wiki/Bit" TargetMode="External"/><Relationship Id="rId5" Type="http://schemas.openxmlformats.org/officeDocument/2006/relationships/hyperlink" Target="https://en.wikipedia.org/wiki/ROM_cartridge" TargetMode="External"/><Relationship Id="rId15" Type="http://schemas.openxmlformats.org/officeDocument/2006/relationships/hyperlink" Target="https://en.wikipedia.org/wiki/Prototype" TargetMode="External"/><Relationship Id="rId10" Type="http://schemas.openxmlformats.org/officeDocument/2006/relationships/hyperlink" Target="https://en.wikipedia.org/wiki/Pitfall!#cite_note-FOOTNOTEMontfortBogost2009111-17" TargetMode="External"/><Relationship Id="rId4" Type="http://schemas.openxmlformats.org/officeDocument/2006/relationships/hyperlink" Target="https://en.wikipedia.org/wiki/Kilobyte" TargetMode="External"/><Relationship Id="rId9" Type="http://schemas.openxmlformats.org/officeDocument/2006/relationships/hyperlink" Target="https://en.wikipedia.org/wiki/Pitfall!#cite_note-FOOTNOTEMontfortBogost2009110-13" TargetMode="External"/><Relationship Id="rId14" Type="http://schemas.openxmlformats.org/officeDocument/2006/relationships/hyperlink" Target="https://en.wikipedia.org/wiki/Peer_review" TargetMode="Externa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en.wikipedia.org/wiki/Pitfall!#cite_note-FOOTNOTEMontfortBogost2009103-19" TargetMode="External"/><Relationship Id="rId2" Type="http://schemas.openxmlformats.org/officeDocument/2006/relationships/slide" Target="../slides/slide32.xml"/><Relationship Id="rId1" Type="http://schemas.openxmlformats.org/officeDocument/2006/relationships/notesMaster" Target="../notesMasters/notesMaster1.xml"/><Relationship Id="rId6" Type="http://schemas.openxmlformats.org/officeDocument/2006/relationships/hyperlink" Target="https://en.wikipedia.org/wiki/Pitfall!#cite_note-FOOTNOTEMontfortBogost2009104-20" TargetMode="External"/><Relationship Id="rId5" Type="http://schemas.openxmlformats.org/officeDocument/2006/relationships/hyperlink" Target="https://en.wikipedia.org/wiki/Prototype" TargetMode="External"/><Relationship Id="rId4" Type="http://schemas.openxmlformats.org/officeDocument/2006/relationships/hyperlink" Target="https://en.wikipedia.org/wiki/Peer_review" TargetMode="Externa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650E8C-B825-DD0C-D62C-5535AED2015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CB5EDBF-D5C3-DF91-81E5-A2EF3021600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468ABB7-CBCC-1805-2BF8-6641F12C606D}"/>
              </a:ext>
            </a:extLst>
          </p:cNvPr>
          <p:cNvSpPr>
            <a:spLocks noGrp="1"/>
          </p:cNvSpPr>
          <p:nvPr>
            <p:ph type="body" idx="1"/>
          </p:nvPr>
        </p:nvSpPr>
        <p:spPr/>
        <p:txBody>
          <a:bodyPr/>
          <a:lstStyle/>
          <a:p>
            <a:r>
              <a:rPr lang="en-US" dirty="0"/>
              <a:t>So, Atari was not the first game company. Hell, it wasn’t even the first generation of console. It didn’t create video games, we can say those began even as far back as the 1800s with the mechanical </a:t>
            </a:r>
            <a:r>
              <a:rPr lang="en-US" dirty="0" err="1"/>
              <a:t>turk</a:t>
            </a:r>
            <a:r>
              <a:rPr lang="en-US" dirty="0"/>
              <a:t>. </a:t>
            </a:r>
          </a:p>
          <a:p>
            <a:endParaRPr lang="en-US" dirty="0"/>
          </a:p>
          <a:p>
            <a:r>
              <a:rPr lang="en-US" dirty="0"/>
              <a:t>But, this is where we can say video games established a few things.</a:t>
            </a:r>
          </a:p>
        </p:txBody>
      </p:sp>
      <p:sp>
        <p:nvSpPr>
          <p:cNvPr id="4" name="Slide Number Placeholder 3">
            <a:extLst>
              <a:ext uri="{FF2B5EF4-FFF2-40B4-BE49-F238E27FC236}">
                <a16:creationId xmlns:a16="http://schemas.microsoft.com/office/drawing/2014/main" id="{D95D29A1-EA0A-3C4F-8294-54E32CA576D6}"/>
              </a:ext>
            </a:extLst>
          </p:cNvPr>
          <p:cNvSpPr>
            <a:spLocks noGrp="1"/>
          </p:cNvSpPr>
          <p:nvPr>
            <p:ph type="sldNum" sz="quarter" idx="5"/>
          </p:nvPr>
        </p:nvSpPr>
        <p:spPr/>
        <p:txBody>
          <a:bodyPr/>
          <a:lstStyle/>
          <a:p>
            <a:fld id="{344C44E6-480D-B44A-810D-6F8CD1DB9F6E}" type="slidenum">
              <a:rPr lang="en-US" smtClean="0"/>
              <a:t>6</a:t>
            </a:fld>
            <a:endParaRPr lang="en-US"/>
          </a:p>
        </p:txBody>
      </p:sp>
    </p:spTree>
    <p:extLst>
      <p:ext uri="{BB962C8B-B14F-4D97-AF65-F5344CB8AC3E}">
        <p14:creationId xmlns:p14="http://schemas.microsoft.com/office/powerpoint/2010/main" val="33275156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2A29A0-7149-4ABF-61C3-A116ED5457B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D866005-E8DB-3E86-8E7B-B3B9AA2E980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0023288-C99B-F0CF-DCB9-2CBF1025D88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E7133AF-D041-76FB-8645-EFE1148436C4}"/>
              </a:ext>
            </a:extLst>
          </p:cNvPr>
          <p:cNvSpPr>
            <a:spLocks noGrp="1"/>
          </p:cNvSpPr>
          <p:nvPr>
            <p:ph type="sldNum" sz="quarter" idx="5"/>
          </p:nvPr>
        </p:nvSpPr>
        <p:spPr/>
        <p:txBody>
          <a:bodyPr/>
          <a:lstStyle/>
          <a:p>
            <a:fld id="{344C44E6-480D-B44A-810D-6F8CD1DB9F6E}" type="slidenum">
              <a:rPr lang="en-US" smtClean="0"/>
              <a:t>15</a:t>
            </a:fld>
            <a:endParaRPr lang="en-US"/>
          </a:p>
        </p:txBody>
      </p:sp>
    </p:spTree>
    <p:extLst>
      <p:ext uri="{BB962C8B-B14F-4D97-AF65-F5344CB8AC3E}">
        <p14:creationId xmlns:p14="http://schemas.microsoft.com/office/powerpoint/2010/main" val="36700729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E55D02-0F5D-55B5-DDB1-CCEEA9735EC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4C5C9A3-944F-A80E-B76C-DE6095CCB05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B5CE984-C52D-E010-7720-2EC96A15D22F}"/>
              </a:ext>
            </a:extLst>
          </p:cNvPr>
          <p:cNvSpPr>
            <a:spLocks noGrp="1"/>
          </p:cNvSpPr>
          <p:nvPr>
            <p:ph type="body" idx="1"/>
          </p:nvPr>
        </p:nvSpPr>
        <p:spPr/>
        <p:txBody>
          <a:bodyPr/>
          <a:lstStyle/>
          <a:p>
            <a:r>
              <a:rPr lang="en-US" dirty="0"/>
              <a:t>Woz wrote original port, </a:t>
            </a:r>
            <a:r>
              <a:rPr lang="en-US" b="0" i="0" dirty="0">
                <a:solidFill>
                  <a:srgbClr val="202122"/>
                </a:solidFill>
                <a:effectLst/>
                <a:latin typeface="Arial" panose="020B0604020202020204" pitchFamily="34" charset="0"/>
              </a:rPr>
              <a:t>Brad Stewart wrote 2600 version. I wanted to note it here.</a:t>
            </a:r>
            <a:endParaRPr lang="en-US" dirty="0"/>
          </a:p>
        </p:txBody>
      </p:sp>
      <p:sp>
        <p:nvSpPr>
          <p:cNvPr id="4" name="Slide Number Placeholder 3">
            <a:extLst>
              <a:ext uri="{FF2B5EF4-FFF2-40B4-BE49-F238E27FC236}">
                <a16:creationId xmlns:a16="http://schemas.microsoft.com/office/drawing/2014/main" id="{214AC302-E174-332D-7E7C-DE6F84E1B0B5}"/>
              </a:ext>
            </a:extLst>
          </p:cNvPr>
          <p:cNvSpPr>
            <a:spLocks noGrp="1"/>
          </p:cNvSpPr>
          <p:nvPr>
            <p:ph type="sldNum" sz="quarter" idx="5"/>
          </p:nvPr>
        </p:nvSpPr>
        <p:spPr/>
        <p:txBody>
          <a:bodyPr/>
          <a:lstStyle/>
          <a:p>
            <a:fld id="{344C44E6-480D-B44A-810D-6F8CD1DB9F6E}" type="slidenum">
              <a:rPr lang="en-US" smtClean="0"/>
              <a:t>16</a:t>
            </a:fld>
            <a:endParaRPr lang="en-US"/>
          </a:p>
        </p:txBody>
      </p:sp>
    </p:spTree>
    <p:extLst>
      <p:ext uri="{BB962C8B-B14F-4D97-AF65-F5344CB8AC3E}">
        <p14:creationId xmlns:p14="http://schemas.microsoft.com/office/powerpoint/2010/main" val="13818813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9227A8-127F-8192-79CD-9DACB16785E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4B34FDA-5F02-89DC-716A-A429BC266EF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D8F6850-845E-4009-44FC-41C9CB83020C}"/>
              </a:ext>
            </a:extLst>
          </p:cNvPr>
          <p:cNvSpPr>
            <a:spLocks noGrp="1"/>
          </p:cNvSpPr>
          <p:nvPr>
            <p:ph type="body" idx="1"/>
          </p:nvPr>
        </p:nvSpPr>
        <p:spPr/>
        <p:txBody>
          <a:bodyPr/>
          <a:lstStyle/>
          <a:p>
            <a:r>
              <a:rPr lang="en-US" dirty="0"/>
              <a:t>Warren Robinett</a:t>
            </a:r>
          </a:p>
        </p:txBody>
      </p:sp>
      <p:sp>
        <p:nvSpPr>
          <p:cNvPr id="4" name="Slide Number Placeholder 3">
            <a:extLst>
              <a:ext uri="{FF2B5EF4-FFF2-40B4-BE49-F238E27FC236}">
                <a16:creationId xmlns:a16="http://schemas.microsoft.com/office/drawing/2014/main" id="{03543C63-961F-3268-E821-756C7035883B}"/>
              </a:ext>
            </a:extLst>
          </p:cNvPr>
          <p:cNvSpPr>
            <a:spLocks noGrp="1"/>
          </p:cNvSpPr>
          <p:nvPr>
            <p:ph type="sldNum" sz="quarter" idx="5"/>
          </p:nvPr>
        </p:nvSpPr>
        <p:spPr/>
        <p:txBody>
          <a:bodyPr/>
          <a:lstStyle/>
          <a:p>
            <a:fld id="{344C44E6-480D-B44A-810D-6F8CD1DB9F6E}" type="slidenum">
              <a:rPr lang="en-US" smtClean="0"/>
              <a:t>17</a:t>
            </a:fld>
            <a:endParaRPr lang="en-US"/>
          </a:p>
        </p:txBody>
      </p:sp>
    </p:spTree>
    <p:extLst>
      <p:ext uri="{BB962C8B-B14F-4D97-AF65-F5344CB8AC3E}">
        <p14:creationId xmlns:p14="http://schemas.microsoft.com/office/powerpoint/2010/main" val="14063486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9BC465-E2A2-C6D8-B459-4127ED33774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8EE2914-EB92-4A8C-7BF8-67AD6EE32AC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F205901-5C03-00C9-D27C-8F09EAA9E63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3D54BC1-464E-7843-B509-48A4AABDA806}"/>
              </a:ext>
            </a:extLst>
          </p:cNvPr>
          <p:cNvSpPr>
            <a:spLocks noGrp="1"/>
          </p:cNvSpPr>
          <p:nvPr>
            <p:ph type="sldNum" sz="quarter" idx="5"/>
          </p:nvPr>
        </p:nvSpPr>
        <p:spPr/>
        <p:txBody>
          <a:bodyPr/>
          <a:lstStyle/>
          <a:p>
            <a:fld id="{344C44E6-480D-B44A-810D-6F8CD1DB9F6E}" type="slidenum">
              <a:rPr lang="en-US" smtClean="0"/>
              <a:t>18</a:t>
            </a:fld>
            <a:endParaRPr lang="en-US"/>
          </a:p>
        </p:txBody>
      </p:sp>
    </p:spTree>
    <p:extLst>
      <p:ext uri="{BB962C8B-B14F-4D97-AF65-F5344CB8AC3E}">
        <p14:creationId xmlns:p14="http://schemas.microsoft.com/office/powerpoint/2010/main" val="29496066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ACA7C8-87E6-C4B1-D995-65000B7709E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CAB548B-F074-1619-2DC7-A74D0870B06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74DC50B-AAE9-8554-F360-63255E7ABB7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949A17B-1FB1-0669-83FB-71E09FFCE624}"/>
              </a:ext>
            </a:extLst>
          </p:cNvPr>
          <p:cNvSpPr>
            <a:spLocks noGrp="1"/>
          </p:cNvSpPr>
          <p:nvPr>
            <p:ph type="sldNum" sz="quarter" idx="5"/>
          </p:nvPr>
        </p:nvSpPr>
        <p:spPr/>
        <p:txBody>
          <a:bodyPr/>
          <a:lstStyle/>
          <a:p>
            <a:fld id="{344C44E6-480D-B44A-810D-6F8CD1DB9F6E}" type="slidenum">
              <a:rPr lang="en-US" smtClean="0"/>
              <a:t>19</a:t>
            </a:fld>
            <a:endParaRPr lang="en-US"/>
          </a:p>
        </p:txBody>
      </p:sp>
    </p:spTree>
    <p:extLst>
      <p:ext uri="{BB962C8B-B14F-4D97-AF65-F5344CB8AC3E}">
        <p14:creationId xmlns:p14="http://schemas.microsoft.com/office/powerpoint/2010/main" val="38858429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7F461E-5650-835B-8E0D-78B8B78BCAC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FADF88E-EE17-3E3A-CBB9-A8F2423053C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C83E333-C3C3-F331-3D97-1ACE0A75DF52}"/>
              </a:ext>
            </a:extLst>
          </p:cNvPr>
          <p:cNvSpPr>
            <a:spLocks noGrp="1"/>
          </p:cNvSpPr>
          <p:nvPr>
            <p:ph type="body" idx="1"/>
          </p:nvPr>
        </p:nvSpPr>
        <p:spPr/>
        <p:txBody>
          <a:bodyPr/>
          <a:lstStyle/>
          <a:p>
            <a:r>
              <a:rPr lang="en-US" dirty="0"/>
              <a:t>River Raid: https://</a:t>
            </a:r>
            <a:r>
              <a:rPr lang="en-US" dirty="0" err="1"/>
              <a:t>www.inverse.com</a:t>
            </a:r>
            <a:r>
              <a:rPr lang="en-US" dirty="0"/>
              <a:t>/gaming/river-raid-40th-anniversary-carol-shaw</a:t>
            </a:r>
          </a:p>
          <a:p>
            <a:endParaRPr lang="en-US" dirty="0"/>
          </a:p>
          <a:p>
            <a:r>
              <a:rPr lang="en-US" dirty="0"/>
              <a:t>One of the best selling games for the 2600, ported everywhere. One of the first games designed by a woman. The source code for this game is at the Strong. She hand wrote it.</a:t>
            </a:r>
          </a:p>
          <a:p>
            <a:endParaRPr lang="en-US" dirty="0"/>
          </a:p>
          <a:p>
            <a:endParaRPr lang="en-US" dirty="0"/>
          </a:p>
        </p:txBody>
      </p:sp>
      <p:sp>
        <p:nvSpPr>
          <p:cNvPr id="4" name="Slide Number Placeholder 3">
            <a:extLst>
              <a:ext uri="{FF2B5EF4-FFF2-40B4-BE49-F238E27FC236}">
                <a16:creationId xmlns:a16="http://schemas.microsoft.com/office/drawing/2014/main" id="{7C812B43-C23F-6311-BB81-9791C4CF58FD}"/>
              </a:ext>
            </a:extLst>
          </p:cNvPr>
          <p:cNvSpPr>
            <a:spLocks noGrp="1"/>
          </p:cNvSpPr>
          <p:nvPr>
            <p:ph type="sldNum" sz="quarter" idx="5"/>
          </p:nvPr>
        </p:nvSpPr>
        <p:spPr/>
        <p:txBody>
          <a:bodyPr/>
          <a:lstStyle/>
          <a:p>
            <a:fld id="{344C44E6-480D-B44A-810D-6F8CD1DB9F6E}" type="slidenum">
              <a:rPr lang="en-US" smtClean="0"/>
              <a:t>20</a:t>
            </a:fld>
            <a:endParaRPr lang="en-US"/>
          </a:p>
        </p:txBody>
      </p:sp>
    </p:spTree>
    <p:extLst>
      <p:ext uri="{BB962C8B-B14F-4D97-AF65-F5344CB8AC3E}">
        <p14:creationId xmlns:p14="http://schemas.microsoft.com/office/powerpoint/2010/main" val="38923764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A424EC-A190-9D10-3DE1-2D853793DCA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86985AE-49B9-FFA1-D53C-06E08FB6D21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DC92BE3-B79B-2FD9-9741-6E41A42B46FA}"/>
              </a:ext>
            </a:extLst>
          </p:cNvPr>
          <p:cNvSpPr>
            <a:spLocks noGrp="1"/>
          </p:cNvSpPr>
          <p:nvPr>
            <p:ph type="body" idx="1"/>
          </p:nvPr>
        </p:nvSpPr>
        <p:spPr/>
        <p:txBody>
          <a:bodyPr/>
          <a:lstStyle/>
          <a:p>
            <a:r>
              <a:rPr lang="en-US" b="0" i="0" dirty="0">
                <a:solidFill>
                  <a:srgbClr val="202122"/>
                </a:solidFill>
                <a:effectLst/>
                <a:latin typeface="Arial" panose="020B0604020202020204" pitchFamily="34" charset="0"/>
              </a:rPr>
              <a:t>Crane commented that "The entire [game design] process took about 10 minutes. About 1000 hours of programming later the game was complete."</a:t>
            </a:r>
            <a:r>
              <a:rPr lang="en-US" b="0" i="0" u="none" strike="noStrike" baseline="30000" dirty="0">
                <a:solidFill>
                  <a:srgbClr val="202122"/>
                </a:solidFill>
                <a:effectLst/>
                <a:latin typeface="Arial" panose="020B0604020202020204" pitchFamily="34" charset="0"/>
                <a:hlinkClick r:id="rId3"/>
              </a:rPr>
              <a:t>[11]</a:t>
            </a:r>
            <a:r>
              <a:rPr lang="en-US" b="0" i="0" dirty="0">
                <a:solidFill>
                  <a:srgbClr val="202122"/>
                </a:solidFill>
                <a:effectLst/>
                <a:latin typeface="Arial" panose="020B0604020202020204" pitchFamily="34" charset="0"/>
              </a:rPr>
              <a:t> Much of Crane's time was spent optimizing and compressing the code so that it would fit into a four-</a:t>
            </a:r>
            <a:r>
              <a:rPr lang="en-US" b="0" i="0" u="none" strike="noStrike" dirty="0">
                <a:effectLst/>
                <a:latin typeface="Arial" panose="020B0604020202020204" pitchFamily="34" charset="0"/>
                <a:hlinkClick r:id="rId4" tooltip="Kilobyte"/>
              </a:rPr>
              <a:t>kilobyte</a:t>
            </a:r>
            <a:r>
              <a:rPr lang="en-US" b="0" i="0" dirty="0">
                <a:solidFill>
                  <a:srgbClr val="202122"/>
                </a:solidFill>
                <a:effectLst/>
                <a:latin typeface="Arial" panose="020B0604020202020204" pitchFamily="34" charset="0"/>
              </a:rPr>
              <a:t> </a:t>
            </a:r>
            <a:r>
              <a:rPr lang="en-US" b="0" i="0" u="none" strike="noStrike" dirty="0">
                <a:effectLst/>
                <a:latin typeface="Arial" panose="020B0604020202020204" pitchFamily="34" charset="0"/>
                <a:hlinkClick r:id="rId5" tooltip="ROM cartridge"/>
              </a:rPr>
              <a:t>ROM cartridge</a:t>
            </a:r>
            <a:r>
              <a:rPr lang="en-US" b="0" i="0" dirty="0">
                <a:solidFill>
                  <a:srgbClr val="202122"/>
                </a:solidFill>
                <a:effectLst/>
                <a:latin typeface="Arial" panose="020B0604020202020204" pitchFamily="34" charset="0"/>
              </a:rPr>
              <a:t>.</a:t>
            </a:r>
            <a:r>
              <a:rPr lang="en-US" b="0" i="0" u="none" strike="noStrike" baseline="30000" dirty="0">
                <a:solidFill>
                  <a:srgbClr val="202122"/>
                </a:solidFill>
                <a:effectLst/>
                <a:latin typeface="Arial" panose="020B0604020202020204" pitchFamily="34" charset="0"/>
                <a:hlinkClick r:id="rId6"/>
              </a:rPr>
              <a:t>[16]</a:t>
            </a:r>
            <a:r>
              <a:rPr lang="en-US" b="0" i="0" dirty="0">
                <a:solidFill>
                  <a:srgbClr val="202122"/>
                </a:solidFill>
                <a:effectLst/>
                <a:latin typeface="Arial" panose="020B0604020202020204" pitchFamily="34" charset="0"/>
              </a:rPr>
              <a:t> Unlike </a:t>
            </a:r>
            <a:r>
              <a:rPr lang="en-US" b="0" i="1" u="none" strike="noStrike" dirty="0">
                <a:solidFill>
                  <a:srgbClr val="202122"/>
                </a:solidFill>
                <a:effectLst/>
                <a:latin typeface="Arial" panose="020B0604020202020204" pitchFamily="34" charset="0"/>
                <a:hlinkClick r:id="rId7" tooltip="Haunted House (video game)"/>
              </a:rPr>
              <a:t>Haunted House</a:t>
            </a:r>
            <a:r>
              <a:rPr lang="en-US" b="0" i="0" dirty="0">
                <a:solidFill>
                  <a:srgbClr val="202122"/>
                </a:solidFill>
                <a:effectLst/>
                <a:latin typeface="Arial" panose="020B0604020202020204" pitchFamily="34" charset="0"/>
              </a:rPr>
              <a:t> (1982) or </a:t>
            </a:r>
            <a:r>
              <a:rPr lang="en-US" b="0" i="1" u="none" strike="noStrike" dirty="0">
                <a:solidFill>
                  <a:srgbClr val="202122"/>
                </a:solidFill>
                <a:effectLst/>
                <a:latin typeface="Arial" panose="020B0604020202020204" pitchFamily="34" charset="0"/>
                <a:hlinkClick r:id="rId8" tooltip="Raiders of the Lost Ark (video game)"/>
              </a:rPr>
              <a:t>Raiders of the Lost Ark</a:t>
            </a:r>
            <a:r>
              <a:rPr lang="en-US" b="0" i="0" dirty="0">
                <a:solidFill>
                  <a:srgbClr val="202122"/>
                </a:solidFill>
                <a:effectLst/>
                <a:latin typeface="Arial" panose="020B0604020202020204" pitchFamily="34" charset="0"/>
              </a:rPr>
              <a:t> (1982), where the environments were hard-coded into the game, </a:t>
            </a:r>
            <a:r>
              <a:rPr lang="en-US" b="0" i="1" dirty="0">
                <a:solidFill>
                  <a:srgbClr val="202122"/>
                </a:solidFill>
                <a:effectLst/>
                <a:latin typeface="Arial" panose="020B0604020202020204" pitchFamily="34" charset="0"/>
              </a:rPr>
              <a:t>Pitfall!</a:t>
            </a:r>
            <a:r>
              <a:rPr lang="en-US" b="0" i="0" dirty="0">
                <a:solidFill>
                  <a:srgbClr val="202122"/>
                </a:solidFill>
                <a:effectLst/>
                <a:latin typeface="Arial" panose="020B0604020202020204" pitchFamily="34" charset="0"/>
              </a:rPr>
              <a:t> was generated constantly by code.</a:t>
            </a:r>
            <a:r>
              <a:rPr lang="en-US" b="0" i="0" u="none" strike="noStrike" baseline="30000" dirty="0">
                <a:solidFill>
                  <a:srgbClr val="202122"/>
                </a:solidFill>
                <a:effectLst/>
                <a:latin typeface="Arial" panose="020B0604020202020204" pitchFamily="34" charset="0"/>
                <a:hlinkClick r:id="rId9"/>
              </a:rPr>
              <a:t>[13]</a:t>
            </a:r>
            <a:r>
              <a:rPr lang="en-US" b="0" i="0" dirty="0">
                <a:solidFill>
                  <a:srgbClr val="202122"/>
                </a:solidFill>
                <a:effectLst/>
                <a:latin typeface="Arial" panose="020B0604020202020204" pitchFamily="34" charset="0"/>
              </a:rPr>
              <a:t> The game generates each screen based on a counter that could run either backwards or forwards depending which direction the player moved from screen to screen.</a:t>
            </a:r>
            <a:r>
              <a:rPr lang="en-US" b="0" i="0" u="none" strike="noStrike" baseline="30000" dirty="0">
                <a:solidFill>
                  <a:srgbClr val="202122"/>
                </a:solidFill>
                <a:effectLst/>
                <a:latin typeface="Arial" panose="020B0604020202020204" pitchFamily="34" charset="0"/>
                <a:hlinkClick r:id="rId10"/>
              </a:rPr>
              <a:t>[17]</a:t>
            </a:r>
            <a:r>
              <a:rPr lang="en-US" b="0" i="0" dirty="0">
                <a:solidFill>
                  <a:srgbClr val="202122"/>
                </a:solidFill>
                <a:effectLst/>
                <a:latin typeface="Arial" panose="020B0604020202020204" pitchFamily="34" charset="0"/>
              </a:rPr>
              <a:t> The 8 </a:t>
            </a:r>
            <a:r>
              <a:rPr lang="en-US" b="0" i="0" u="none" strike="noStrike" dirty="0">
                <a:effectLst/>
                <a:latin typeface="Arial" panose="020B0604020202020204" pitchFamily="34" charset="0"/>
                <a:hlinkClick r:id="rId11" tooltip="Bit"/>
              </a:rPr>
              <a:t>bits</a:t>
            </a:r>
            <a:r>
              <a:rPr lang="en-US" b="0" i="0" dirty="0">
                <a:solidFill>
                  <a:srgbClr val="202122"/>
                </a:solidFill>
                <a:effectLst/>
                <a:latin typeface="Arial" panose="020B0604020202020204" pitchFamily="34" charset="0"/>
              </a:rPr>
              <a:t> in the counter were used to determine certain details such as the background, trees, ground and object patterns, allowing 255 screens to occupy fewer than 50 bytes of ROM.</a:t>
            </a:r>
            <a:r>
              <a:rPr lang="en-US" b="0" i="0" u="none" strike="noStrike" baseline="30000" dirty="0">
                <a:solidFill>
                  <a:srgbClr val="202122"/>
                </a:solidFill>
                <a:effectLst/>
                <a:latin typeface="Arial" panose="020B0604020202020204" pitchFamily="34" charset="0"/>
                <a:hlinkClick r:id="rId12"/>
              </a:rPr>
              <a:t>[18]</a:t>
            </a:r>
            <a:r>
              <a:rPr lang="en-US" b="0" i="0" dirty="0">
                <a:solidFill>
                  <a:srgbClr val="202122"/>
                </a:solidFill>
                <a:effectLst/>
                <a:latin typeface="Arial" panose="020B0604020202020204" pitchFamily="34" charset="0"/>
              </a:rPr>
              <a:t> Activision had created design centers for their games, which were small, close-knit teams of four to five people.</a:t>
            </a:r>
            <a:r>
              <a:rPr lang="en-US" b="0" i="0" u="none" strike="noStrike" baseline="30000" dirty="0">
                <a:solidFill>
                  <a:srgbClr val="202122"/>
                </a:solidFill>
                <a:effectLst/>
                <a:latin typeface="Arial" panose="020B0604020202020204" pitchFamily="34" charset="0"/>
                <a:hlinkClick r:id="rId13"/>
              </a:rPr>
              <a:t>[19]</a:t>
            </a:r>
            <a:r>
              <a:rPr lang="en-US" b="0" i="0" dirty="0">
                <a:solidFill>
                  <a:srgbClr val="202122"/>
                </a:solidFill>
                <a:effectLst/>
                <a:latin typeface="Arial" panose="020B0604020202020204" pitchFamily="34" charset="0"/>
              </a:rPr>
              <a:t> These teams encouraged </a:t>
            </a:r>
            <a:r>
              <a:rPr lang="en-US" b="0" i="0" u="none" strike="noStrike" dirty="0">
                <a:effectLst/>
                <a:latin typeface="Arial" panose="020B0604020202020204" pitchFamily="34" charset="0"/>
                <a:hlinkClick r:id="rId14" tooltip="Peer review"/>
              </a:rPr>
              <a:t>peer reviews</a:t>
            </a:r>
            <a:r>
              <a:rPr lang="en-US" b="0" i="0" dirty="0">
                <a:solidFill>
                  <a:srgbClr val="202122"/>
                </a:solidFill>
                <a:effectLst/>
                <a:latin typeface="Arial" panose="020B0604020202020204" pitchFamily="34" charset="0"/>
              </a:rPr>
              <a:t> and shared </a:t>
            </a:r>
            <a:r>
              <a:rPr lang="en-US" b="0" i="0" u="none" strike="noStrike" dirty="0">
                <a:effectLst/>
                <a:latin typeface="Arial" panose="020B0604020202020204" pitchFamily="34" charset="0"/>
                <a:hlinkClick r:id="rId15" tooltip="Prototype"/>
              </a:rPr>
              <a:t>prototypes</a:t>
            </a:r>
            <a:r>
              <a:rPr lang="en-US" b="0" i="0" dirty="0">
                <a:solidFill>
                  <a:srgbClr val="202122"/>
                </a:solidFill>
                <a:effectLst/>
                <a:latin typeface="Arial" panose="020B0604020202020204" pitchFamily="34" charset="0"/>
              </a:rPr>
              <a:t> of games. In </a:t>
            </a:r>
            <a:r>
              <a:rPr lang="en-US" b="0" i="1" dirty="0">
                <a:solidFill>
                  <a:srgbClr val="202122"/>
                </a:solidFill>
                <a:effectLst/>
                <a:latin typeface="Arial" panose="020B0604020202020204" pitchFamily="34" charset="0"/>
              </a:rPr>
              <a:t>Pitfall!</a:t>
            </a:r>
            <a:r>
              <a:rPr lang="en-US" b="0" i="0" dirty="0">
                <a:solidFill>
                  <a:srgbClr val="202122"/>
                </a:solidFill>
                <a:effectLst/>
                <a:latin typeface="Arial" panose="020B0604020202020204" pitchFamily="34" charset="0"/>
              </a:rPr>
              <a:t>, Crane's team changed the initial number of lives in the game from one to three during the final week of development.</a:t>
            </a:r>
            <a:r>
              <a:rPr lang="en-US" b="0" i="0" u="none" strike="noStrike" baseline="30000" dirty="0">
                <a:solidFill>
                  <a:srgbClr val="202122"/>
                </a:solidFill>
                <a:effectLst/>
                <a:latin typeface="Arial" panose="020B0604020202020204" pitchFamily="34" charset="0"/>
                <a:hlinkClick r:id="rId16"/>
              </a:rPr>
              <a:t>[20]</a:t>
            </a:r>
            <a:r>
              <a:rPr lang="en-US" b="0" i="0" dirty="0">
                <a:solidFill>
                  <a:srgbClr val="202122"/>
                </a:solidFill>
                <a:effectLst/>
                <a:latin typeface="Arial" panose="020B0604020202020204" pitchFamily="34" charset="0"/>
              </a:rPr>
              <a:t> Crane said that "my buddies practically tied me to my chair until I put in extra lives and I'm glad they did".</a:t>
            </a:r>
            <a:r>
              <a:rPr lang="en-US" b="0" i="0" u="none" strike="noStrike" baseline="30000" dirty="0">
                <a:solidFill>
                  <a:srgbClr val="202122"/>
                </a:solidFill>
                <a:effectLst/>
                <a:latin typeface="Arial" panose="020B0604020202020204" pitchFamily="34" charset="0"/>
                <a:hlinkClick r:id="rId16"/>
              </a:rPr>
              <a:t>[20]</a:t>
            </a:r>
            <a:endParaRPr lang="en-US" dirty="0"/>
          </a:p>
        </p:txBody>
      </p:sp>
      <p:sp>
        <p:nvSpPr>
          <p:cNvPr id="4" name="Slide Number Placeholder 3">
            <a:extLst>
              <a:ext uri="{FF2B5EF4-FFF2-40B4-BE49-F238E27FC236}">
                <a16:creationId xmlns:a16="http://schemas.microsoft.com/office/drawing/2014/main" id="{7E9E0A13-DEB3-531B-C25F-26DD6498CDAA}"/>
              </a:ext>
            </a:extLst>
          </p:cNvPr>
          <p:cNvSpPr>
            <a:spLocks noGrp="1"/>
          </p:cNvSpPr>
          <p:nvPr>
            <p:ph type="sldNum" sz="quarter" idx="5"/>
          </p:nvPr>
        </p:nvSpPr>
        <p:spPr/>
        <p:txBody>
          <a:bodyPr/>
          <a:lstStyle/>
          <a:p>
            <a:fld id="{344C44E6-480D-B44A-810D-6F8CD1DB9F6E}" type="slidenum">
              <a:rPr lang="en-US" smtClean="0"/>
              <a:t>21</a:t>
            </a:fld>
            <a:endParaRPr lang="en-US"/>
          </a:p>
        </p:txBody>
      </p:sp>
    </p:spTree>
    <p:extLst>
      <p:ext uri="{BB962C8B-B14F-4D97-AF65-F5344CB8AC3E}">
        <p14:creationId xmlns:p14="http://schemas.microsoft.com/office/powerpoint/2010/main" val="5187136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02122"/>
                </a:solidFill>
                <a:effectLst/>
                <a:latin typeface="Arial" panose="020B0604020202020204" pitchFamily="34" charset="0"/>
              </a:rPr>
              <a:t>Activision had created design centers for their games, which were small, close-knit teams of four to five people.</a:t>
            </a:r>
            <a:r>
              <a:rPr lang="en-US" b="0" i="0" u="none" strike="noStrike" baseline="30000" dirty="0">
                <a:solidFill>
                  <a:srgbClr val="202122"/>
                </a:solidFill>
                <a:effectLst/>
                <a:latin typeface="Arial" panose="020B0604020202020204" pitchFamily="34" charset="0"/>
                <a:hlinkClick r:id="rId3"/>
              </a:rPr>
              <a:t>[19]</a:t>
            </a:r>
            <a:r>
              <a:rPr lang="en-US" b="0" i="0" dirty="0">
                <a:solidFill>
                  <a:srgbClr val="202122"/>
                </a:solidFill>
                <a:effectLst/>
                <a:latin typeface="Arial" panose="020B0604020202020204" pitchFamily="34" charset="0"/>
              </a:rPr>
              <a:t> These teams encouraged </a:t>
            </a:r>
            <a:r>
              <a:rPr lang="en-US" b="0" i="0" u="none" strike="noStrike" dirty="0">
                <a:effectLst/>
                <a:latin typeface="Arial" panose="020B0604020202020204" pitchFamily="34" charset="0"/>
                <a:hlinkClick r:id="rId4" tooltip="Peer review"/>
              </a:rPr>
              <a:t>peer reviews</a:t>
            </a:r>
            <a:r>
              <a:rPr lang="en-US" b="0" i="0" dirty="0">
                <a:solidFill>
                  <a:srgbClr val="202122"/>
                </a:solidFill>
                <a:effectLst/>
                <a:latin typeface="Arial" panose="020B0604020202020204" pitchFamily="34" charset="0"/>
              </a:rPr>
              <a:t> and shared </a:t>
            </a:r>
            <a:r>
              <a:rPr lang="en-US" b="0" i="0" u="none" strike="noStrike" dirty="0">
                <a:effectLst/>
                <a:latin typeface="Arial" panose="020B0604020202020204" pitchFamily="34" charset="0"/>
                <a:hlinkClick r:id="rId5" tooltip="Prototype"/>
              </a:rPr>
              <a:t>prototypes</a:t>
            </a:r>
            <a:r>
              <a:rPr lang="en-US" b="0" i="0" dirty="0">
                <a:solidFill>
                  <a:srgbClr val="202122"/>
                </a:solidFill>
                <a:effectLst/>
                <a:latin typeface="Arial" panose="020B0604020202020204" pitchFamily="34" charset="0"/>
              </a:rPr>
              <a:t> of games. In </a:t>
            </a:r>
            <a:r>
              <a:rPr lang="en-US" b="0" i="1" dirty="0">
                <a:solidFill>
                  <a:srgbClr val="202122"/>
                </a:solidFill>
                <a:effectLst/>
                <a:latin typeface="Arial" panose="020B0604020202020204" pitchFamily="34" charset="0"/>
              </a:rPr>
              <a:t>Pitfall!</a:t>
            </a:r>
            <a:r>
              <a:rPr lang="en-US" b="0" i="0" dirty="0">
                <a:solidFill>
                  <a:srgbClr val="202122"/>
                </a:solidFill>
                <a:effectLst/>
                <a:latin typeface="Arial" panose="020B0604020202020204" pitchFamily="34" charset="0"/>
              </a:rPr>
              <a:t>, Crane's team changed the initial number of lives in the game from one to three during the final week of development.</a:t>
            </a:r>
            <a:r>
              <a:rPr lang="en-US" b="0" i="0" u="none" strike="noStrike" baseline="30000" dirty="0">
                <a:solidFill>
                  <a:srgbClr val="202122"/>
                </a:solidFill>
                <a:effectLst/>
                <a:latin typeface="Arial" panose="020B0604020202020204" pitchFamily="34" charset="0"/>
                <a:hlinkClick r:id="rId6"/>
              </a:rPr>
              <a:t>[20]</a:t>
            </a:r>
            <a:r>
              <a:rPr lang="en-US" b="0" i="0" dirty="0">
                <a:solidFill>
                  <a:srgbClr val="202122"/>
                </a:solidFill>
                <a:effectLst/>
                <a:latin typeface="Arial" panose="020B0604020202020204" pitchFamily="34" charset="0"/>
              </a:rPr>
              <a:t> Crane said that "my buddies practically tied me to my chair until I put in extra lives and I'm glad they did".</a:t>
            </a:r>
            <a:r>
              <a:rPr lang="en-US" b="0" i="0" u="none" strike="noStrike" baseline="30000" dirty="0">
                <a:solidFill>
                  <a:srgbClr val="202122"/>
                </a:solidFill>
                <a:effectLst/>
                <a:latin typeface="Arial" panose="020B0604020202020204" pitchFamily="34" charset="0"/>
                <a:hlinkClick r:id="rId6"/>
              </a:rPr>
              <a:t>[20]</a:t>
            </a:r>
            <a:endParaRPr lang="en-US" dirty="0"/>
          </a:p>
        </p:txBody>
      </p:sp>
      <p:sp>
        <p:nvSpPr>
          <p:cNvPr id="4" name="Slide Number Placeholder 3"/>
          <p:cNvSpPr>
            <a:spLocks noGrp="1"/>
          </p:cNvSpPr>
          <p:nvPr>
            <p:ph type="sldNum" sz="quarter" idx="5"/>
          </p:nvPr>
        </p:nvSpPr>
        <p:spPr/>
        <p:txBody>
          <a:bodyPr/>
          <a:lstStyle/>
          <a:p>
            <a:fld id="{344C44E6-480D-B44A-810D-6F8CD1DB9F6E}" type="slidenum">
              <a:rPr lang="en-US" smtClean="0"/>
              <a:t>32</a:t>
            </a:fld>
            <a:endParaRPr lang="en-US"/>
          </a:p>
        </p:txBody>
      </p:sp>
    </p:spTree>
    <p:extLst>
      <p:ext uri="{BB962C8B-B14F-4D97-AF65-F5344CB8AC3E}">
        <p14:creationId xmlns:p14="http://schemas.microsoft.com/office/powerpoint/2010/main" val="24162311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44C44E6-480D-B44A-810D-6F8CD1DB9F6E}" type="slidenum">
              <a:rPr lang="en-US" smtClean="0"/>
              <a:t>37</a:t>
            </a:fld>
            <a:endParaRPr lang="en-US"/>
          </a:p>
        </p:txBody>
      </p:sp>
    </p:spTree>
    <p:extLst>
      <p:ext uri="{BB962C8B-B14F-4D97-AF65-F5344CB8AC3E}">
        <p14:creationId xmlns:p14="http://schemas.microsoft.com/office/powerpoint/2010/main" val="38693629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2C9869-8A1F-4882-9D3A-1944D92C8E3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D4CC25F-AFEE-7501-C17E-DCF10FF58C1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DCBCD1E-94EC-88F2-4B3E-7D043E8A555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348633C-AA8E-ECAE-5A58-4195D7D5925D}"/>
              </a:ext>
            </a:extLst>
          </p:cNvPr>
          <p:cNvSpPr>
            <a:spLocks noGrp="1"/>
          </p:cNvSpPr>
          <p:nvPr>
            <p:ph type="sldNum" sz="quarter" idx="5"/>
          </p:nvPr>
        </p:nvSpPr>
        <p:spPr/>
        <p:txBody>
          <a:bodyPr/>
          <a:lstStyle/>
          <a:p>
            <a:fld id="{344C44E6-480D-B44A-810D-6F8CD1DB9F6E}" type="slidenum">
              <a:rPr lang="en-US" smtClean="0"/>
              <a:t>38</a:t>
            </a:fld>
            <a:endParaRPr lang="en-US"/>
          </a:p>
        </p:txBody>
      </p:sp>
    </p:spTree>
    <p:extLst>
      <p:ext uri="{BB962C8B-B14F-4D97-AF65-F5344CB8AC3E}">
        <p14:creationId xmlns:p14="http://schemas.microsoft.com/office/powerpoint/2010/main" val="38106791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Atari was not the first game company. Hell, it wasn’t even the first generation of console. It didn’t create video games, we can say those began even as far back as the 1800s with the mechanical </a:t>
            </a:r>
            <a:r>
              <a:rPr lang="en-US" dirty="0" err="1"/>
              <a:t>turk</a:t>
            </a:r>
            <a:r>
              <a:rPr lang="en-US" dirty="0"/>
              <a:t>. </a:t>
            </a:r>
          </a:p>
          <a:p>
            <a:endParaRPr lang="en-US" dirty="0"/>
          </a:p>
          <a:p>
            <a:r>
              <a:rPr lang="en-US" dirty="0"/>
              <a:t>But, this is where we can say video games established a few things.</a:t>
            </a:r>
          </a:p>
        </p:txBody>
      </p:sp>
      <p:sp>
        <p:nvSpPr>
          <p:cNvPr id="4" name="Slide Number Placeholder 3"/>
          <p:cNvSpPr>
            <a:spLocks noGrp="1"/>
          </p:cNvSpPr>
          <p:nvPr>
            <p:ph type="sldNum" sz="quarter" idx="5"/>
          </p:nvPr>
        </p:nvSpPr>
        <p:spPr/>
        <p:txBody>
          <a:bodyPr/>
          <a:lstStyle/>
          <a:p>
            <a:fld id="{344C44E6-480D-B44A-810D-6F8CD1DB9F6E}" type="slidenum">
              <a:rPr lang="en-US" smtClean="0"/>
              <a:t>7</a:t>
            </a:fld>
            <a:endParaRPr lang="en-US"/>
          </a:p>
        </p:txBody>
      </p:sp>
    </p:spTree>
    <p:extLst>
      <p:ext uri="{BB962C8B-B14F-4D97-AF65-F5344CB8AC3E}">
        <p14:creationId xmlns:p14="http://schemas.microsoft.com/office/powerpoint/2010/main" val="5296565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9373D1-65A8-82E2-5BAC-11DE7BA2BA7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ADF36B0-0399-08F6-BEF7-66A48DCAB0D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5321294-C8E3-8BDC-CE58-39418F92B0B8}"/>
              </a:ext>
            </a:extLst>
          </p:cNvPr>
          <p:cNvSpPr>
            <a:spLocks noGrp="1"/>
          </p:cNvSpPr>
          <p:nvPr>
            <p:ph type="body" idx="1"/>
          </p:nvPr>
        </p:nvSpPr>
        <p:spPr/>
        <p:txBody>
          <a:bodyPr/>
          <a:lstStyle/>
          <a:p>
            <a:r>
              <a:rPr lang="en-US" dirty="0"/>
              <a:t>So, Atari was not the first game company. Hell, it wasn’t even the first generation of console. It didn’t create video games, we can say those began even as far back as the 1800s with the mechanical </a:t>
            </a:r>
            <a:r>
              <a:rPr lang="en-US" dirty="0" err="1"/>
              <a:t>turk</a:t>
            </a:r>
            <a:r>
              <a:rPr lang="en-US" dirty="0"/>
              <a:t>. </a:t>
            </a:r>
          </a:p>
          <a:p>
            <a:endParaRPr lang="en-US" dirty="0"/>
          </a:p>
          <a:p>
            <a:r>
              <a:rPr lang="en-US" dirty="0"/>
              <a:t>But, this is where we can say video games established a few things.</a:t>
            </a:r>
          </a:p>
        </p:txBody>
      </p:sp>
      <p:sp>
        <p:nvSpPr>
          <p:cNvPr id="4" name="Slide Number Placeholder 3">
            <a:extLst>
              <a:ext uri="{FF2B5EF4-FFF2-40B4-BE49-F238E27FC236}">
                <a16:creationId xmlns:a16="http://schemas.microsoft.com/office/drawing/2014/main" id="{CD1260D9-F794-8AC4-2386-8DFF028590A3}"/>
              </a:ext>
            </a:extLst>
          </p:cNvPr>
          <p:cNvSpPr>
            <a:spLocks noGrp="1"/>
          </p:cNvSpPr>
          <p:nvPr>
            <p:ph type="sldNum" sz="quarter" idx="5"/>
          </p:nvPr>
        </p:nvSpPr>
        <p:spPr/>
        <p:txBody>
          <a:bodyPr/>
          <a:lstStyle/>
          <a:p>
            <a:fld id="{344C44E6-480D-B44A-810D-6F8CD1DB9F6E}" type="slidenum">
              <a:rPr lang="en-US" smtClean="0"/>
              <a:t>8</a:t>
            </a:fld>
            <a:endParaRPr lang="en-US"/>
          </a:p>
        </p:txBody>
      </p:sp>
    </p:spTree>
    <p:extLst>
      <p:ext uri="{BB962C8B-B14F-4D97-AF65-F5344CB8AC3E}">
        <p14:creationId xmlns:p14="http://schemas.microsoft.com/office/powerpoint/2010/main" val="20977088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C6E28B-F57F-D1F6-02CC-3A4D35768AD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85E5AB6-6C75-CA7D-DEC6-F1FB87E9614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0AE5DA1-3B8C-891C-A1F4-78DC239AE2F1}"/>
              </a:ext>
            </a:extLst>
          </p:cNvPr>
          <p:cNvSpPr>
            <a:spLocks noGrp="1"/>
          </p:cNvSpPr>
          <p:nvPr>
            <p:ph type="body" idx="1"/>
          </p:nvPr>
        </p:nvSpPr>
        <p:spPr/>
        <p:txBody>
          <a:bodyPr/>
          <a:lstStyle/>
          <a:p>
            <a:r>
              <a:rPr lang="en-US" dirty="0"/>
              <a:t>So, Atari was not the first game company. Hell, it wasn’t even the first generation of console. It didn’t create video games, we can say those began even as far back as the 1800s with the mechanical </a:t>
            </a:r>
            <a:r>
              <a:rPr lang="en-US" dirty="0" err="1"/>
              <a:t>turk</a:t>
            </a:r>
            <a:r>
              <a:rPr lang="en-US" dirty="0"/>
              <a:t>. </a:t>
            </a:r>
          </a:p>
          <a:p>
            <a:endParaRPr lang="en-US" dirty="0"/>
          </a:p>
          <a:p>
            <a:r>
              <a:rPr lang="en-US" dirty="0"/>
              <a:t>But, this is where we can say video games established a few things.</a:t>
            </a:r>
          </a:p>
        </p:txBody>
      </p:sp>
      <p:sp>
        <p:nvSpPr>
          <p:cNvPr id="4" name="Slide Number Placeholder 3">
            <a:extLst>
              <a:ext uri="{FF2B5EF4-FFF2-40B4-BE49-F238E27FC236}">
                <a16:creationId xmlns:a16="http://schemas.microsoft.com/office/drawing/2014/main" id="{69B2FF12-B3A9-3F40-AC80-C6E698F9770A}"/>
              </a:ext>
            </a:extLst>
          </p:cNvPr>
          <p:cNvSpPr>
            <a:spLocks noGrp="1"/>
          </p:cNvSpPr>
          <p:nvPr>
            <p:ph type="sldNum" sz="quarter" idx="5"/>
          </p:nvPr>
        </p:nvSpPr>
        <p:spPr/>
        <p:txBody>
          <a:bodyPr/>
          <a:lstStyle/>
          <a:p>
            <a:fld id="{344C44E6-480D-B44A-810D-6F8CD1DB9F6E}" type="slidenum">
              <a:rPr lang="en-US" smtClean="0"/>
              <a:t>9</a:t>
            </a:fld>
            <a:endParaRPr lang="en-US"/>
          </a:p>
        </p:txBody>
      </p:sp>
    </p:spTree>
    <p:extLst>
      <p:ext uri="{BB962C8B-B14F-4D97-AF65-F5344CB8AC3E}">
        <p14:creationId xmlns:p14="http://schemas.microsoft.com/office/powerpoint/2010/main" val="29406738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E3AD41-A22A-7852-424A-44CCFB5B20A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BA77857-1831-E3D5-0E0F-9C726DF494D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D50107E-EBA7-F0F4-B4C9-D214142BDD5F}"/>
              </a:ext>
            </a:extLst>
          </p:cNvPr>
          <p:cNvSpPr>
            <a:spLocks noGrp="1"/>
          </p:cNvSpPr>
          <p:nvPr>
            <p:ph type="body" idx="1"/>
          </p:nvPr>
        </p:nvSpPr>
        <p:spPr/>
        <p:txBody>
          <a:bodyPr/>
          <a:lstStyle/>
          <a:p>
            <a:r>
              <a:rPr lang="en-US" dirty="0"/>
              <a:t>So, Atari was not the first game company. Hell, it wasn’t even the first generation of console. It didn’t create video games, we can say those began even as far back as the 1800s with the mechanical </a:t>
            </a:r>
            <a:r>
              <a:rPr lang="en-US" dirty="0" err="1"/>
              <a:t>turk</a:t>
            </a:r>
            <a:r>
              <a:rPr lang="en-US" dirty="0"/>
              <a:t>. </a:t>
            </a:r>
          </a:p>
          <a:p>
            <a:endParaRPr lang="en-US" dirty="0"/>
          </a:p>
          <a:p>
            <a:r>
              <a:rPr lang="en-US" dirty="0"/>
              <a:t>But, this is where we can say video games established a few things.</a:t>
            </a:r>
          </a:p>
        </p:txBody>
      </p:sp>
      <p:sp>
        <p:nvSpPr>
          <p:cNvPr id="4" name="Slide Number Placeholder 3">
            <a:extLst>
              <a:ext uri="{FF2B5EF4-FFF2-40B4-BE49-F238E27FC236}">
                <a16:creationId xmlns:a16="http://schemas.microsoft.com/office/drawing/2014/main" id="{ACDD7364-86EA-861A-15C0-02332F6A7038}"/>
              </a:ext>
            </a:extLst>
          </p:cNvPr>
          <p:cNvSpPr>
            <a:spLocks noGrp="1"/>
          </p:cNvSpPr>
          <p:nvPr>
            <p:ph type="sldNum" sz="quarter" idx="5"/>
          </p:nvPr>
        </p:nvSpPr>
        <p:spPr/>
        <p:txBody>
          <a:bodyPr/>
          <a:lstStyle/>
          <a:p>
            <a:fld id="{344C44E6-480D-B44A-810D-6F8CD1DB9F6E}" type="slidenum">
              <a:rPr lang="en-US" smtClean="0"/>
              <a:t>10</a:t>
            </a:fld>
            <a:endParaRPr lang="en-US"/>
          </a:p>
        </p:txBody>
      </p:sp>
    </p:spTree>
    <p:extLst>
      <p:ext uri="{BB962C8B-B14F-4D97-AF65-F5344CB8AC3E}">
        <p14:creationId xmlns:p14="http://schemas.microsoft.com/office/powerpoint/2010/main" val="1514979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A49D4F-6F5D-8C19-90BC-75CD71830D5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EF90AFC-8E9E-DA43-9BBE-2A12A9CF669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9D073D8-91E8-BCA9-E026-E86C1E70EFE4}"/>
              </a:ext>
            </a:extLst>
          </p:cNvPr>
          <p:cNvSpPr>
            <a:spLocks noGrp="1"/>
          </p:cNvSpPr>
          <p:nvPr>
            <p:ph type="body" idx="1"/>
          </p:nvPr>
        </p:nvSpPr>
        <p:spPr/>
        <p:txBody>
          <a:bodyPr/>
          <a:lstStyle/>
          <a:p>
            <a:r>
              <a:rPr lang="en-US" dirty="0"/>
              <a:t>So, Atari was not the first game company. Hell, it wasn’t even the first generation of console. It didn’t create video games, we can say those began even as far back as the 1800s with the mechanical </a:t>
            </a:r>
            <a:r>
              <a:rPr lang="en-US" dirty="0" err="1"/>
              <a:t>turk</a:t>
            </a:r>
            <a:r>
              <a:rPr lang="en-US" dirty="0"/>
              <a:t>. </a:t>
            </a:r>
          </a:p>
          <a:p>
            <a:endParaRPr lang="en-US" dirty="0"/>
          </a:p>
          <a:p>
            <a:r>
              <a:rPr lang="en-US" dirty="0"/>
              <a:t>But, this is where we can say video games established a few things.</a:t>
            </a:r>
          </a:p>
        </p:txBody>
      </p:sp>
      <p:sp>
        <p:nvSpPr>
          <p:cNvPr id="4" name="Slide Number Placeholder 3">
            <a:extLst>
              <a:ext uri="{FF2B5EF4-FFF2-40B4-BE49-F238E27FC236}">
                <a16:creationId xmlns:a16="http://schemas.microsoft.com/office/drawing/2014/main" id="{9B3B3567-2436-6EA3-A342-ABA37BD20AA4}"/>
              </a:ext>
            </a:extLst>
          </p:cNvPr>
          <p:cNvSpPr>
            <a:spLocks noGrp="1"/>
          </p:cNvSpPr>
          <p:nvPr>
            <p:ph type="sldNum" sz="quarter" idx="5"/>
          </p:nvPr>
        </p:nvSpPr>
        <p:spPr/>
        <p:txBody>
          <a:bodyPr/>
          <a:lstStyle/>
          <a:p>
            <a:fld id="{344C44E6-480D-B44A-810D-6F8CD1DB9F6E}" type="slidenum">
              <a:rPr lang="en-US" smtClean="0"/>
              <a:t>11</a:t>
            </a:fld>
            <a:endParaRPr lang="en-US"/>
          </a:p>
        </p:txBody>
      </p:sp>
    </p:spTree>
    <p:extLst>
      <p:ext uri="{BB962C8B-B14F-4D97-AF65-F5344CB8AC3E}">
        <p14:creationId xmlns:p14="http://schemas.microsoft.com/office/powerpoint/2010/main" val="24685901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A6E45A-C990-098F-28E5-B9944EAEBE8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5C74DCC-D4A6-1974-FE59-654BF9946B4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FE7230C-8DCF-ED9C-C36F-BFA481E3AC84}"/>
              </a:ext>
            </a:extLst>
          </p:cNvPr>
          <p:cNvSpPr>
            <a:spLocks noGrp="1"/>
          </p:cNvSpPr>
          <p:nvPr>
            <p:ph type="body" idx="1"/>
          </p:nvPr>
        </p:nvSpPr>
        <p:spPr/>
        <p:txBody>
          <a:bodyPr/>
          <a:lstStyle/>
          <a:p>
            <a:r>
              <a:rPr lang="en-US" dirty="0"/>
              <a:t>So, Atari was not the first game company. Hell, it wasn’t even the first generation of console. It didn’t create video games, we can say those began even as far back as the 1800s with the mechanical </a:t>
            </a:r>
            <a:r>
              <a:rPr lang="en-US" dirty="0" err="1"/>
              <a:t>turk</a:t>
            </a:r>
            <a:r>
              <a:rPr lang="en-US" dirty="0"/>
              <a:t>. </a:t>
            </a:r>
          </a:p>
          <a:p>
            <a:endParaRPr lang="en-US" dirty="0"/>
          </a:p>
          <a:p>
            <a:r>
              <a:rPr lang="en-US" dirty="0"/>
              <a:t>But, this is where we can say video games established a few things.</a:t>
            </a:r>
          </a:p>
        </p:txBody>
      </p:sp>
      <p:sp>
        <p:nvSpPr>
          <p:cNvPr id="4" name="Slide Number Placeholder 3">
            <a:extLst>
              <a:ext uri="{FF2B5EF4-FFF2-40B4-BE49-F238E27FC236}">
                <a16:creationId xmlns:a16="http://schemas.microsoft.com/office/drawing/2014/main" id="{8AB1EDCE-3257-6993-C2D7-323454D07D3F}"/>
              </a:ext>
            </a:extLst>
          </p:cNvPr>
          <p:cNvSpPr>
            <a:spLocks noGrp="1"/>
          </p:cNvSpPr>
          <p:nvPr>
            <p:ph type="sldNum" sz="quarter" idx="5"/>
          </p:nvPr>
        </p:nvSpPr>
        <p:spPr/>
        <p:txBody>
          <a:bodyPr/>
          <a:lstStyle/>
          <a:p>
            <a:fld id="{344C44E6-480D-B44A-810D-6F8CD1DB9F6E}" type="slidenum">
              <a:rPr lang="en-US" smtClean="0"/>
              <a:t>12</a:t>
            </a:fld>
            <a:endParaRPr lang="en-US"/>
          </a:p>
        </p:txBody>
      </p:sp>
    </p:spTree>
    <p:extLst>
      <p:ext uri="{BB962C8B-B14F-4D97-AF65-F5344CB8AC3E}">
        <p14:creationId xmlns:p14="http://schemas.microsoft.com/office/powerpoint/2010/main" val="16864236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9E4304-B1C7-F030-A849-81C98BFA9A8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67C116F-904D-09CF-AA69-6172C362B6D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B48C82-A6F9-1334-B8EF-F28648403F19}"/>
              </a:ext>
            </a:extLst>
          </p:cNvPr>
          <p:cNvSpPr>
            <a:spLocks noGrp="1"/>
          </p:cNvSpPr>
          <p:nvPr>
            <p:ph type="body" idx="1"/>
          </p:nvPr>
        </p:nvSpPr>
        <p:spPr/>
        <p:txBody>
          <a:bodyPr/>
          <a:lstStyle/>
          <a:p>
            <a:r>
              <a:rPr lang="en-US" dirty="0"/>
              <a:t>So, Atari was not the first game company. Hell, it wasn’t even the first generation of console. It didn’t create video games, we can say those began even as far back as the 1800s with the mechanical </a:t>
            </a:r>
            <a:r>
              <a:rPr lang="en-US" dirty="0" err="1"/>
              <a:t>turk</a:t>
            </a:r>
            <a:r>
              <a:rPr lang="en-US" dirty="0"/>
              <a:t>. </a:t>
            </a:r>
          </a:p>
          <a:p>
            <a:endParaRPr lang="en-US" dirty="0"/>
          </a:p>
          <a:p>
            <a:r>
              <a:rPr lang="en-US" dirty="0"/>
              <a:t>But, this is where we can say video games established a few things.</a:t>
            </a:r>
          </a:p>
        </p:txBody>
      </p:sp>
      <p:sp>
        <p:nvSpPr>
          <p:cNvPr id="4" name="Slide Number Placeholder 3">
            <a:extLst>
              <a:ext uri="{FF2B5EF4-FFF2-40B4-BE49-F238E27FC236}">
                <a16:creationId xmlns:a16="http://schemas.microsoft.com/office/drawing/2014/main" id="{6C617E5B-3B3D-BD65-4139-DC4469A2A1E7}"/>
              </a:ext>
            </a:extLst>
          </p:cNvPr>
          <p:cNvSpPr>
            <a:spLocks noGrp="1"/>
          </p:cNvSpPr>
          <p:nvPr>
            <p:ph type="sldNum" sz="quarter" idx="5"/>
          </p:nvPr>
        </p:nvSpPr>
        <p:spPr/>
        <p:txBody>
          <a:bodyPr/>
          <a:lstStyle/>
          <a:p>
            <a:fld id="{344C44E6-480D-B44A-810D-6F8CD1DB9F6E}" type="slidenum">
              <a:rPr lang="en-US" smtClean="0"/>
              <a:t>13</a:t>
            </a:fld>
            <a:endParaRPr lang="en-US"/>
          </a:p>
        </p:txBody>
      </p:sp>
    </p:spTree>
    <p:extLst>
      <p:ext uri="{BB962C8B-B14F-4D97-AF65-F5344CB8AC3E}">
        <p14:creationId xmlns:p14="http://schemas.microsoft.com/office/powerpoint/2010/main" val="42928839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6A04D8-6D56-BFC7-947D-D3E3188E318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FA9E7EE-DADC-E747-B54C-D9A6C035E50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0233099-FE68-428E-B708-22FE568E313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852B299-2886-7251-E94A-8581896BED60}"/>
              </a:ext>
            </a:extLst>
          </p:cNvPr>
          <p:cNvSpPr>
            <a:spLocks noGrp="1"/>
          </p:cNvSpPr>
          <p:nvPr>
            <p:ph type="sldNum" sz="quarter" idx="5"/>
          </p:nvPr>
        </p:nvSpPr>
        <p:spPr/>
        <p:txBody>
          <a:bodyPr/>
          <a:lstStyle/>
          <a:p>
            <a:fld id="{344C44E6-480D-B44A-810D-6F8CD1DB9F6E}" type="slidenum">
              <a:rPr lang="en-US" smtClean="0"/>
              <a:t>14</a:t>
            </a:fld>
            <a:endParaRPr lang="en-US"/>
          </a:p>
        </p:txBody>
      </p:sp>
    </p:spTree>
    <p:extLst>
      <p:ext uri="{BB962C8B-B14F-4D97-AF65-F5344CB8AC3E}">
        <p14:creationId xmlns:p14="http://schemas.microsoft.com/office/powerpoint/2010/main" val="310967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434F27-F3F2-CB9B-EF85-EB86B35D9D6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F2095A4-25A2-2952-1309-1B18BE3147C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9F87ACD-84EF-3EC4-292A-89887D64A5DE}"/>
              </a:ext>
            </a:extLst>
          </p:cNvPr>
          <p:cNvSpPr>
            <a:spLocks noGrp="1"/>
          </p:cNvSpPr>
          <p:nvPr>
            <p:ph type="dt" sz="half" idx="10"/>
          </p:nvPr>
        </p:nvSpPr>
        <p:spPr/>
        <p:txBody>
          <a:bodyPr/>
          <a:lstStyle/>
          <a:p>
            <a:fld id="{69B9443B-7D22-3248-B63C-65A84622FF78}" type="datetimeFigureOut">
              <a:rPr lang="en-US" smtClean="0"/>
              <a:t>1/12/25</a:t>
            </a:fld>
            <a:endParaRPr lang="en-US"/>
          </a:p>
        </p:txBody>
      </p:sp>
      <p:sp>
        <p:nvSpPr>
          <p:cNvPr id="5" name="Footer Placeholder 4">
            <a:extLst>
              <a:ext uri="{FF2B5EF4-FFF2-40B4-BE49-F238E27FC236}">
                <a16:creationId xmlns:a16="http://schemas.microsoft.com/office/drawing/2014/main" id="{43B4F327-20A6-A114-E9CF-0990DB77985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4DE94E-8AA7-465F-374F-E0C03CB5C645}"/>
              </a:ext>
            </a:extLst>
          </p:cNvPr>
          <p:cNvSpPr>
            <a:spLocks noGrp="1"/>
          </p:cNvSpPr>
          <p:nvPr>
            <p:ph type="sldNum" sz="quarter" idx="12"/>
          </p:nvPr>
        </p:nvSpPr>
        <p:spPr/>
        <p:txBody>
          <a:bodyPr/>
          <a:lstStyle/>
          <a:p>
            <a:fld id="{21C0C6B5-60B8-C244-95CE-A97365A7D06A}" type="slidenum">
              <a:rPr lang="en-US" smtClean="0"/>
              <a:t>‹#›</a:t>
            </a:fld>
            <a:endParaRPr lang="en-US"/>
          </a:p>
        </p:txBody>
      </p:sp>
    </p:spTree>
    <p:extLst>
      <p:ext uri="{BB962C8B-B14F-4D97-AF65-F5344CB8AC3E}">
        <p14:creationId xmlns:p14="http://schemas.microsoft.com/office/powerpoint/2010/main" val="4270261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1A48D-0445-D53E-88BB-1B5F745EE2A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D5CF5F1-B7D3-86D5-5D43-C16ADD94E1A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67D3FE8-DAC3-DB9D-6777-56FF87373B76}"/>
              </a:ext>
            </a:extLst>
          </p:cNvPr>
          <p:cNvSpPr>
            <a:spLocks noGrp="1"/>
          </p:cNvSpPr>
          <p:nvPr>
            <p:ph type="dt" sz="half" idx="10"/>
          </p:nvPr>
        </p:nvSpPr>
        <p:spPr/>
        <p:txBody>
          <a:bodyPr/>
          <a:lstStyle/>
          <a:p>
            <a:fld id="{69B9443B-7D22-3248-B63C-65A84622FF78}" type="datetimeFigureOut">
              <a:rPr lang="en-US" smtClean="0"/>
              <a:t>1/12/25</a:t>
            </a:fld>
            <a:endParaRPr lang="en-US"/>
          </a:p>
        </p:txBody>
      </p:sp>
      <p:sp>
        <p:nvSpPr>
          <p:cNvPr id="5" name="Footer Placeholder 4">
            <a:extLst>
              <a:ext uri="{FF2B5EF4-FFF2-40B4-BE49-F238E27FC236}">
                <a16:creationId xmlns:a16="http://schemas.microsoft.com/office/drawing/2014/main" id="{E1FC14DA-CA8F-F94D-4238-FF1CBE24722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3F2952C-52B4-598B-70FF-82D70967B59D}"/>
              </a:ext>
            </a:extLst>
          </p:cNvPr>
          <p:cNvSpPr>
            <a:spLocks noGrp="1"/>
          </p:cNvSpPr>
          <p:nvPr>
            <p:ph type="sldNum" sz="quarter" idx="12"/>
          </p:nvPr>
        </p:nvSpPr>
        <p:spPr/>
        <p:txBody>
          <a:bodyPr/>
          <a:lstStyle/>
          <a:p>
            <a:fld id="{21C0C6B5-60B8-C244-95CE-A97365A7D06A}" type="slidenum">
              <a:rPr lang="en-US" smtClean="0"/>
              <a:t>‹#›</a:t>
            </a:fld>
            <a:endParaRPr lang="en-US"/>
          </a:p>
        </p:txBody>
      </p:sp>
    </p:spTree>
    <p:extLst>
      <p:ext uri="{BB962C8B-B14F-4D97-AF65-F5344CB8AC3E}">
        <p14:creationId xmlns:p14="http://schemas.microsoft.com/office/powerpoint/2010/main" val="7303303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A77DD19-4CC6-CC0C-2AA6-568973F86CA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B577DD4-247E-4DED-0DBC-DA5DB340DD6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BD1E69C-8190-F1F5-8B03-333D6F1245FF}"/>
              </a:ext>
            </a:extLst>
          </p:cNvPr>
          <p:cNvSpPr>
            <a:spLocks noGrp="1"/>
          </p:cNvSpPr>
          <p:nvPr>
            <p:ph type="dt" sz="half" idx="10"/>
          </p:nvPr>
        </p:nvSpPr>
        <p:spPr/>
        <p:txBody>
          <a:bodyPr/>
          <a:lstStyle/>
          <a:p>
            <a:fld id="{69B9443B-7D22-3248-B63C-65A84622FF78}" type="datetimeFigureOut">
              <a:rPr lang="en-US" smtClean="0"/>
              <a:t>1/12/25</a:t>
            </a:fld>
            <a:endParaRPr lang="en-US"/>
          </a:p>
        </p:txBody>
      </p:sp>
      <p:sp>
        <p:nvSpPr>
          <p:cNvPr id="5" name="Footer Placeholder 4">
            <a:extLst>
              <a:ext uri="{FF2B5EF4-FFF2-40B4-BE49-F238E27FC236}">
                <a16:creationId xmlns:a16="http://schemas.microsoft.com/office/drawing/2014/main" id="{042E2AE8-C062-6986-79F4-CFE31FDF5D0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B036C61-775D-4A3F-C943-ABAE0B75D7D6}"/>
              </a:ext>
            </a:extLst>
          </p:cNvPr>
          <p:cNvSpPr>
            <a:spLocks noGrp="1"/>
          </p:cNvSpPr>
          <p:nvPr>
            <p:ph type="sldNum" sz="quarter" idx="12"/>
          </p:nvPr>
        </p:nvSpPr>
        <p:spPr/>
        <p:txBody>
          <a:bodyPr/>
          <a:lstStyle/>
          <a:p>
            <a:fld id="{21C0C6B5-60B8-C244-95CE-A97365A7D06A}" type="slidenum">
              <a:rPr lang="en-US" smtClean="0"/>
              <a:t>‹#›</a:t>
            </a:fld>
            <a:endParaRPr lang="en-US"/>
          </a:p>
        </p:txBody>
      </p:sp>
    </p:spTree>
    <p:extLst>
      <p:ext uri="{BB962C8B-B14F-4D97-AF65-F5344CB8AC3E}">
        <p14:creationId xmlns:p14="http://schemas.microsoft.com/office/powerpoint/2010/main" val="19882178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2C7051-D75D-81A0-E53B-7569E59D400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7B904FD-9DA7-B5AF-82A4-1D8F10034D8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194FB28-3275-5AB1-A527-FC13CF96443A}"/>
              </a:ext>
            </a:extLst>
          </p:cNvPr>
          <p:cNvSpPr>
            <a:spLocks noGrp="1"/>
          </p:cNvSpPr>
          <p:nvPr>
            <p:ph type="dt" sz="half" idx="10"/>
          </p:nvPr>
        </p:nvSpPr>
        <p:spPr/>
        <p:txBody>
          <a:bodyPr/>
          <a:lstStyle/>
          <a:p>
            <a:fld id="{69B9443B-7D22-3248-B63C-65A84622FF78}" type="datetimeFigureOut">
              <a:rPr lang="en-US" smtClean="0"/>
              <a:t>1/12/25</a:t>
            </a:fld>
            <a:endParaRPr lang="en-US"/>
          </a:p>
        </p:txBody>
      </p:sp>
      <p:sp>
        <p:nvSpPr>
          <p:cNvPr id="5" name="Footer Placeholder 4">
            <a:extLst>
              <a:ext uri="{FF2B5EF4-FFF2-40B4-BE49-F238E27FC236}">
                <a16:creationId xmlns:a16="http://schemas.microsoft.com/office/drawing/2014/main" id="{80BEC832-6811-4989-0443-6FDB9AFAEE9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C95CE20-8174-BA1E-B693-B03C47FC0B91}"/>
              </a:ext>
            </a:extLst>
          </p:cNvPr>
          <p:cNvSpPr>
            <a:spLocks noGrp="1"/>
          </p:cNvSpPr>
          <p:nvPr>
            <p:ph type="sldNum" sz="quarter" idx="12"/>
          </p:nvPr>
        </p:nvSpPr>
        <p:spPr/>
        <p:txBody>
          <a:bodyPr/>
          <a:lstStyle/>
          <a:p>
            <a:fld id="{21C0C6B5-60B8-C244-95CE-A97365A7D06A}" type="slidenum">
              <a:rPr lang="en-US" smtClean="0"/>
              <a:t>‹#›</a:t>
            </a:fld>
            <a:endParaRPr lang="en-US"/>
          </a:p>
        </p:txBody>
      </p:sp>
    </p:spTree>
    <p:extLst>
      <p:ext uri="{BB962C8B-B14F-4D97-AF65-F5344CB8AC3E}">
        <p14:creationId xmlns:p14="http://schemas.microsoft.com/office/powerpoint/2010/main" val="32818547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F5BAC1-CB7C-88A6-F683-607A65086CD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B335608-BF02-4DAD-4456-5DD16C93C3E3}"/>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D36467A-FE99-B60B-2A79-4C568FF45B50}"/>
              </a:ext>
            </a:extLst>
          </p:cNvPr>
          <p:cNvSpPr>
            <a:spLocks noGrp="1"/>
          </p:cNvSpPr>
          <p:nvPr>
            <p:ph type="dt" sz="half" idx="10"/>
          </p:nvPr>
        </p:nvSpPr>
        <p:spPr/>
        <p:txBody>
          <a:bodyPr/>
          <a:lstStyle/>
          <a:p>
            <a:fld id="{69B9443B-7D22-3248-B63C-65A84622FF78}" type="datetimeFigureOut">
              <a:rPr lang="en-US" smtClean="0"/>
              <a:t>1/12/25</a:t>
            </a:fld>
            <a:endParaRPr lang="en-US"/>
          </a:p>
        </p:txBody>
      </p:sp>
      <p:sp>
        <p:nvSpPr>
          <p:cNvPr id="5" name="Footer Placeholder 4">
            <a:extLst>
              <a:ext uri="{FF2B5EF4-FFF2-40B4-BE49-F238E27FC236}">
                <a16:creationId xmlns:a16="http://schemas.microsoft.com/office/drawing/2014/main" id="{A352FA06-61EE-CFE9-1458-F2F202AFB44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31FA633-E22A-4CFD-AD05-0EDF938DC366}"/>
              </a:ext>
            </a:extLst>
          </p:cNvPr>
          <p:cNvSpPr>
            <a:spLocks noGrp="1"/>
          </p:cNvSpPr>
          <p:nvPr>
            <p:ph type="sldNum" sz="quarter" idx="12"/>
          </p:nvPr>
        </p:nvSpPr>
        <p:spPr/>
        <p:txBody>
          <a:bodyPr/>
          <a:lstStyle/>
          <a:p>
            <a:fld id="{21C0C6B5-60B8-C244-95CE-A97365A7D06A}" type="slidenum">
              <a:rPr lang="en-US" smtClean="0"/>
              <a:t>‹#›</a:t>
            </a:fld>
            <a:endParaRPr lang="en-US"/>
          </a:p>
        </p:txBody>
      </p:sp>
    </p:spTree>
    <p:extLst>
      <p:ext uri="{BB962C8B-B14F-4D97-AF65-F5344CB8AC3E}">
        <p14:creationId xmlns:p14="http://schemas.microsoft.com/office/powerpoint/2010/main" val="23350348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CCA7B-F146-6F51-0D65-9B07311608B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AF63547-9275-F434-9B23-767743C0319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E52E3E0-432D-8ABC-6A1F-CEEEE1F1CF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03C66B1-E1AA-BB87-96C0-0DF7913DCF76}"/>
              </a:ext>
            </a:extLst>
          </p:cNvPr>
          <p:cNvSpPr>
            <a:spLocks noGrp="1"/>
          </p:cNvSpPr>
          <p:nvPr>
            <p:ph type="dt" sz="half" idx="10"/>
          </p:nvPr>
        </p:nvSpPr>
        <p:spPr/>
        <p:txBody>
          <a:bodyPr/>
          <a:lstStyle/>
          <a:p>
            <a:fld id="{69B9443B-7D22-3248-B63C-65A84622FF78}" type="datetimeFigureOut">
              <a:rPr lang="en-US" smtClean="0"/>
              <a:t>1/12/25</a:t>
            </a:fld>
            <a:endParaRPr lang="en-US"/>
          </a:p>
        </p:txBody>
      </p:sp>
      <p:sp>
        <p:nvSpPr>
          <p:cNvPr id="6" name="Footer Placeholder 5">
            <a:extLst>
              <a:ext uri="{FF2B5EF4-FFF2-40B4-BE49-F238E27FC236}">
                <a16:creationId xmlns:a16="http://schemas.microsoft.com/office/drawing/2014/main" id="{3C00B990-C0C6-8FE8-5F02-BA22BFB9D3B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D307FA4-B5FD-E0BF-B2EF-10A40CF750D9}"/>
              </a:ext>
            </a:extLst>
          </p:cNvPr>
          <p:cNvSpPr>
            <a:spLocks noGrp="1"/>
          </p:cNvSpPr>
          <p:nvPr>
            <p:ph type="sldNum" sz="quarter" idx="12"/>
          </p:nvPr>
        </p:nvSpPr>
        <p:spPr/>
        <p:txBody>
          <a:bodyPr/>
          <a:lstStyle/>
          <a:p>
            <a:fld id="{21C0C6B5-60B8-C244-95CE-A97365A7D06A}" type="slidenum">
              <a:rPr lang="en-US" smtClean="0"/>
              <a:t>‹#›</a:t>
            </a:fld>
            <a:endParaRPr lang="en-US"/>
          </a:p>
        </p:txBody>
      </p:sp>
    </p:spTree>
    <p:extLst>
      <p:ext uri="{BB962C8B-B14F-4D97-AF65-F5344CB8AC3E}">
        <p14:creationId xmlns:p14="http://schemas.microsoft.com/office/powerpoint/2010/main" val="12779723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A3FCFA-ABB2-C5D3-4EBB-32AC6B7E18B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EA5DFB2-8971-E091-166E-A7E49E63865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9D029B6-B09E-F137-22BA-5B6B3BC2D2D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D6F55E-9347-3719-2005-0FD16E22AD4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D86B192-0236-0159-E80D-95B17BAF62F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2E97685-D15B-2614-35F9-1414803C7724}"/>
              </a:ext>
            </a:extLst>
          </p:cNvPr>
          <p:cNvSpPr>
            <a:spLocks noGrp="1"/>
          </p:cNvSpPr>
          <p:nvPr>
            <p:ph type="dt" sz="half" idx="10"/>
          </p:nvPr>
        </p:nvSpPr>
        <p:spPr/>
        <p:txBody>
          <a:bodyPr/>
          <a:lstStyle/>
          <a:p>
            <a:fld id="{69B9443B-7D22-3248-B63C-65A84622FF78}" type="datetimeFigureOut">
              <a:rPr lang="en-US" smtClean="0"/>
              <a:t>1/12/25</a:t>
            </a:fld>
            <a:endParaRPr lang="en-US"/>
          </a:p>
        </p:txBody>
      </p:sp>
      <p:sp>
        <p:nvSpPr>
          <p:cNvPr id="8" name="Footer Placeholder 7">
            <a:extLst>
              <a:ext uri="{FF2B5EF4-FFF2-40B4-BE49-F238E27FC236}">
                <a16:creationId xmlns:a16="http://schemas.microsoft.com/office/drawing/2014/main" id="{180D3FED-D6C9-6DB4-DA0E-34BE092700D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BAFE63E-CC02-88F6-BD8F-DD5678FD987B}"/>
              </a:ext>
            </a:extLst>
          </p:cNvPr>
          <p:cNvSpPr>
            <a:spLocks noGrp="1"/>
          </p:cNvSpPr>
          <p:nvPr>
            <p:ph type="sldNum" sz="quarter" idx="12"/>
          </p:nvPr>
        </p:nvSpPr>
        <p:spPr/>
        <p:txBody>
          <a:bodyPr/>
          <a:lstStyle/>
          <a:p>
            <a:fld id="{21C0C6B5-60B8-C244-95CE-A97365A7D06A}" type="slidenum">
              <a:rPr lang="en-US" smtClean="0"/>
              <a:t>‹#›</a:t>
            </a:fld>
            <a:endParaRPr lang="en-US"/>
          </a:p>
        </p:txBody>
      </p:sp>
    </p:spTree>
    <p:extLst>
      <p:ext uri="{BB962C8B-B14F-4D97-AF65-F5344CB8AC3E}">
        <p14:creationId xmlns:p14="http://schemas.microsoft.com/office/powerpoint/2010/main" val="20296333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D931E1-7BC9-1966-FA54-41F4746A831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500DBFF-831B-C30B-0371-664885E30A8A}"/>
              </a:ext>
            </a:extLst>
          </p:cNvPr>
          <p:cNvSpPr>
            <a:spLocks noGrp="1"/>
          </p:cNvSpPr>
          <p:nvPr>
            <p:ph type="dt" sz="half" idx="10"/>
          </p:nvPr>
        </p:nvSpPr>
        <p:spPr/>
        <p:txBody>
          <a:bodyPr/>
          <a:lstStyle/>
          <a:p>
            <a:fld id="{69B9443B-7D22-3248-B63C-65A84622FF78}" type="datetimeFigureOut">
              <a:rPr lang="en-US" smtClean="0"/>
              <a:t>1/12/25</a:t>
            </a:fld>
            <a:endParaRPr lang="en-US"/>
          </a:p>
        </p:txBody>
      </p:sp>
      <p:sp>
        <p:nvSpPr>
          <p:cNvPr id="4" name="Footer Placeholder 3">
            <a:extLst>
              <a:ext uri="{FF2B5EF4-FFF2-40B4-BE49-F238E27FC236}">
                <a16:creationId xmlns:a16="http://schemas.microsoft.com/office/drawing/2014/main" id="{7A33FD7B-67F1-FD98-1990-8C971D79344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FE28C07-00A5-C7F8-3C16-E843EE352837}"/>
              </a:ext>
            </a:extLst>
          </p:cNvPr>
          <p:cNvSpPr>
            <a:spLocks noGrp="1"/>
          </p:cNvSpPr>
          <p:nvPr>
            <p:ph type="sldNum" sz="quarter" idx="12"/>
          </p:nvPr>
        </p:nvSpPr>
        <p:spPr/>
        <p:txBody>
          <a:bodyPr/>
          <a:lstStyle/>
          <a:p>
            <a:fld id="{21C0C6B5-60B8-C244-95CE-A97365A7D06A}" type="slidenum">
              <a:rPr lang="en-US" smtClean="0"/>
              <a:t>‹#›</a:t>
            </a:fld>
            <a:endParaRPr lang="en-US"/>
          </a:p>
        </p:txBody>
      </p:sp>
    </p:spTree>
    <p:extLst>
      <p:ext uri="{BB962C8B-B14F-4D97-AF65-F5344CB8AC3E}">
        <p14:creationId xmlns:p14="http://schemas.microsoft.com/office/powerpoint/2010/main" val="27854252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55ECD3C-3C7B-5858-692F-C6C83BCAA389}"/>
              </a:ext>
            </a:extLst>
          </p:cNvPr>
          <p:cNvSpPr>
            <a:spLocks noGrp="1"/>
          </p:cNvSpPr>
          <p:nvPr>
            <p:ph type="dt" sz="half" idx="10"/>
          </p:nvPr>
        </p:nvSpPr>
        <p:spPr/>
        <p:txBody>
          <a:bodyPr/>
          <a:lstStyle/>
          <a:p>
            <a:fld id="{69B9443B-7D22-3248-B63C-65A84622FF78}" type="datetimeFigureOut">
              <a:rPr lang="en-US" smtClean="0"/>
              <a:t>1/12/25</a:t>
            </a:fld>
            <a:endParaRPr lang="en-US"/>
          </a:p>
        </p:txBody>
      </p:sp>
      <p:sp>
        <p:nvSpPr>
          <p:cNvPr id="3" name="Footer Placeholder 2">
            <a:extLst>
              <a:ext uri="{FF2B5EF4-FFF2-40B4-BE49-F238E27FC236}">
                <a16:creationId xmlns:a16="http://schemas.microsoft.com/office/drawing/2014/main" id="{FAECD208-1E3C-4C57-CBBE-19D61E7A858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BA8EEF2-6FCA-36CB-A162-096353CC1716}"/>
              </a:ext>
            </a:extLst>
          </p:cNvPr>
          <p:cNvSpPr>
            <a:spLocks noGrp="1"/>
          </p:cNvSpPr>
          <p:nvPr>
            <p:ph type="sldNum" sz="quarter" idx="12"/>
          </p:nvPr>
        </p:nvSpPr>
        <p:spPr/>
        <p:txBody>
          <a:bodyPr/>
          <a:lstStyle/>
          <a:p>
            <a:fld id="{21C0C6B5-60B8-C244-95CE-A97365A7D06A}" type="slidenum">
              <a:rPr lang="en-US" smtClean="0"/>
              <a:t>‹#›</a:t>
            </a:fld>
            <a:endParaRPr lang="en-US"/>
          </a:p>
        </p:txBody>
      </p:sp>
    </p:spTree>
    <p:extLst>
      <p:ext uri="{BB962C8B-B14F-4D97-AF65-F5344CB8AC3E}">
        <p14:creationId xmlns:p14="http://schemas.microsoft.com/office/powerpoint/2010/main" val="33931652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62CC1D-99B1-2CDE-4104-94900484F88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5B1B171-76CF-EFB6-A472-4CC0ABBAC1B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F7A6585-5C25-FD41-0207-C91A2A6C196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5212128-5EA1-9B86-67FA-16641D7E8189}"/>
              </a:ext>
            </a:extLst>
          </p:cNvPr>
          <p:cNvSpPr>
            <a:spLocks noGrp="1"/>
          </p:cNvSpPr>
          <p:nvPr>
            <p:ph type="dt" sz="half" idx="10"/>
          </p:nvPr>
        </p:nvSpPr>
        <p:spPr/>
        <p:txBody>
          <a:bodyPr/>
          <a:lstStyle/>
          <a:p>
            <a:fld id="{69B9443B-7D22-3248-B63C-65A84622FF78}" type="datetimeFigureOut">
              <a:rPr lang="en-US" smtClean="0"/>
              <a:t>1/12/25</a:t>
            </a:fld>
            <a:endParaRPr lang="en-US"/>
          </a:p>
        </p:txBody>
      </p:sp>
      <p:sp>
        <p:nvSpPr>
          <p:cNvPr id="6" name="Footer Placeholder 5">
            <a:extLst>
              <a:ext uri="{FF2B5EF4-FFF2-40B4-BE49-F238E27FC236}">
                <a16:creationId xmlns:a16="http://schemas.microsoft.com/office/drawing/2014/main" id="{864919AF-7471-7EEA-13D9-49A13536627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7AD7A58-7672-58C4-6F76-AF8DAE5B5F11}"/>
              </a:ext>
            </a:extLst>
          </p:cNvPr>
          <p:cNvSpPr>
            <a:spLocks noGrp="1"/>
          </p:cNvSpPr>
          <p:nvPr>
            <p:ph type="sldNum" sz="quarter" idx="12"/>
          </p:nvPr>
        </p:nvSpPr>
        <p:spPr/>
        <p:txBody>
          <a:bodyPr/>
          <a:lstStyle/>
          <a:p>
            <a:fld id="{21C0C6B5-60B8-C244-95CE-A97365A7D06A}" type="slidenum">
              <a:rPr lang="en-US" smtClean="0"/>
              <a:t>‹#›</a:t>
            </a:fld>
            <a:endParaRPr lang="en-US"/>
          </a:p>
        </p:txBody>
      </p:sp>
    </p:spTree>
    <p:extLst>
      <p:ext uri="{BB962C8B-B14F-4D97-AF65-F5344CB8AC3E}">
        <p14:creationId xmlns:p14="http://schemas.microsoft.com/office/powerpoint/2010/main" val="41758546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BB690D-43BB-67E1-541C-D2BE5EA11FF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928688A-7A05-BE68-D136-B54415DF8BF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2AE62F5-364E-FE3A-9577-3FA54EAF4E2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2559FA1-8F34-30FA-74C5-2E6D42C14819}"/>
              </a:ext>
            </a:extLst>
          </p:cNvPr>
          <p:cNvSpPr>
            <a:spLocks noGrp="1"/>
          </p:cNvSpPr>
          <p:nvPr>
            <p:ph type="dt" sz="half" idx="10"/>
          </p:nvPr>
        </p:nvSpPr>
        <p:spPr/>
        <p:txBody>
          <a:bodyPr/>
          <a:lstStyle/>
          <a:p>
            <a:fld id="{69B9443B-7D22-3248-B63C-65A84622FF78}" type="datetimeFigureOut">
              <a:rPr lang="en-US" smtClean="0"/>
              <a:t>1/12/25</a:t>
            </a:fld>
            <a:endParaRPr lang="en-US"/>
          </a:p>
        </p:txBody>
      </p:sp>
      <p:sp>
        <p:nvSpPr>
          <p:cNvPr id="6" name="Footer Placeholder 5">
            <a:extLst>
              <a:ext uri="{FF2B5EF4-FFF2-40B4-BE49-F238E27FC236}">
                <a16:creationId xmlns:a16="http://schemas.microsoft.com/office/drawing/2014/main" id="{BF19C991-8181-5FD3-0A77-EDAE57012C3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E8DB9B8-C131-6EDB-C874-CCA06ACCB1B3}"/>
              </a:ext>
            </a:extLst>
          </p:cNvPr>
          <p:cNvSpPr>
            <a:spLocks noGrp="1"/>
          </p:cNvSpPr>
          <p:nvPr>
            <p:ph type="sldNum" sz="quarter" idx="12"/>
          </p:nvPr>
        </p:nvSpPr>
        <p:spPr/>
        <p:txBody>
          <a:bodyPr/>
          <a:lstStyle/>
          <a:p>
            <a:fld id="{21C0C6B5-60B8-C244-95CE-A97365A7D06A}" type="slidenum">
              <a:rPr lang="en-US" smtClean="0"/>
              <a:t>‹#›</a:t>
            </a:fld>
            <a:endParaRPr lang="en-US"/>
          </a:p>
        </p:txBody>
      </p:sp>
    </p:spTree>
    <p:extLst>
      <p:ext uri="{BB962C8B-B14F-4D97-AF65-F5344CB8AC3E}">
        <p14:creationId xmlns:p14="http://schemas.microsoft.com/office/powerpoint/2010/main" val="40020584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B00F1F9-A67C-A51E-00B5-C74E1220D54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5231913-E0CB-1E76-FC34-F593431C020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B14F0FD-45DD-3BDA-A48A-F3A4259F143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69B9443B-7D22-3248-B63C-65A84622FF78}" type="datetimeFigureOut">
              <a:rPr lang="en-US" smtClean="0"/>
              <a:t>1/12/25</a:t>
            </a:fld>
            <a:endParaRPr lang="en-US"/>
          </a:p>
        </p:txBody>
      </p:sp>
      <p:sp>
        <p:nvSpPr>
          <p:cNvPr id="5" name="Footer Placeholder 4">
            <a:extLst>
              <a:ext uri="{FF2B5EF4-FFF2-40B4-BE49-F238E27FC236}">
                <a16:creationId xmlns:a16="http://schemas.microsoft.com/office/drawing/2014/main" id="{AD59DFA2-6A5C-B7C4-8D3F-2B07AC654E3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E99E1E2A-7F7A-6770-7E15-0874FEC65A6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21C0C6B5-60B8-C244-95CE-A97365A7D06A}" type="slidenum">
              <a:rPr lang="en-US" smtClean="0"/>
              <a:t>‹#›</a:t>
            </a:fld>
            <a:endParaRPr lang="en-US"/>
          </a:p>
        </p:txBody>
      </p:sp>
    </p:spTree>
    <p:extLst>
      <p:ext uri="{BB962C8B-B14F-4D97-AF65-F5344CB8AC3E}">
        <p14:creationId xmlns:p14="http://schemas.microsoft.com/office/powerpoint/2010/main" val="123610551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xml"/><Relationship Id="rId1" Type="http://schemas.openxmlformats.org/officeDocument/2006/relationships/video" Target="https://www.youtube.com/embed/ws-ExrlbmtY?feature=oembed" TargetMode="External"/><Relationship Id="rId4" Type="http://schemas.openxmlformats.org/officeDocument/2006/relationships/image" Target="../media/image8.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F63F9-FD6C-AE33-7F5A-4F2CE1F119CF}"/>
              </a:ext>
            </a:extLst>
          </p:cNvPr>
          <p:cNvSpPr>
            <a:spLocks noGrp="1"/>
          </p:cNvSpPr>
          <p:nvPr>
            <p:ph type="ctrTitle"/>
          </p:nvPr>
        </p:nvSpPr>
        <p:spPr>
          <a:xfrm>
            <a:off x="831773" y="444615"/>
            <a:ext cx="10528453" cy="3157423"/>
          </a:xfrm>
        </p:spPr>
        <p:txBody>
          <a:bodyPr>
            <a:normAutofit/>
          </a:bodyPr>
          <a:lstStyle/>
          <a:p>
            <a:r>
              <a:rPr lang="en-US" sz="8800" dirty="0">
                <a:solidFill>
                  <a:schemeClr val="bg1"/>
                </a:solidFill>
              </a:rPr>
              <a:t>vintage </a:t>
            </a:r>
            <a:r>
              <a:rPr lang="en-US" sz="8800" dirty="0">
                <a:solidFill>
                  <a:schemeClr val="bg1"/>
                </a:solidFill>
                <a:latin typeface="Arial" panose="020B0604020202020204" pitchFamily="34" charset="0"/>
                <a:cs typeface="Arial" panose="020B0604020202020204" pitchFamily="34" charset="0"/>
              </a:rPr>
              <a:t>game</a:t>
            </a:r>
            <a:r>
              <a:rPr lang="en-US" sz="8800" dirty="0">
                <a:solidFill>
                  <a:schemeClr val="bg1"/>
                </a:solidFill>
              </a:rPr>
              <a:t> design</a:t>
            </a:r>
          </a:p>
        </p:txBody>
      </p:sp>
      <p:sp>
        <p:nvSpPr>
          <p:cNvPr id="3" name="Subtitle 2">
            <a:extLst>
              <a:ext uri="{FF2B5EF4-FFF2-40B4-BE49-F238E27FC236}">
                <a16:creationId xmlns:a16="http://schemas.microsoft.com/office/drawing/2014/main" id="{D7E79357-DD09-8B6A-7514-C550F76F91F3}"/>
              </a:ext>
            </a:extLst>
          </p:cNvPr>
          <p:cNvSpPr>
            <a:spLocks noGrp="1"/>
          </p:cNvSpPr>
          <p:nvPr>
            <p:ph type="subTitle" idx="1"/>
          </p:nvPr>
        </p:nvSpPr>
        <p:spPr/>
        <p:txBody>
          <a:bodyPr>
            <a:normAutofit/>
          </a:bodyPr>
          <a:lstStyle/>
          <a:p>
            <a:r>
              <a:rPr lang="en-US" sz="4400" dirty="0">
                <a:solidFill>
                  <a:schemeClr val="bg1"/>
                </a:solidFill>
                <a:latin typeface="Arial" panose="020B0604020202020204" pitchFamily="34" charset="0"/>
                <a:cs typeface="Arial" panose="020B0604020202020204" pitchFamily="34" charset="0"/>
              </a:rPr>
              <a:t>day 1</a:t>
            </a:r>
          </a:p>
        </p:txBody>
      </p:sp>
    </p:spTree>
    <p:extLst>
      <p:ext uri="{BB962C8B-B14F-4D97-AF65-F5344CB8AC3E}">
        <p14:creationId xmlns:p14="http://schemas.microsoft.com/office/powerpoint/2010/main" val="42393377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D4E68B18-B2A4-1C96-5A7B-CFF1564B4C87}"/>
            </a:ext>
          </a:extLst>
        </p:cNvPr>
        <p:cNvGrpSpPr/>
        <p:nvPr/>
      </p:nvGrpSpPr>
      <p:grpSpPr>
        <a:xfrm>
          <a:off x="0" y="0"/>
          <a:ext cx="0" cy="0"/>
          <a:chOff x="0" y="0"/>
          <a:chExt cx="0" cy="0"/>
        </a:xfrm>
      </p:grpSpPr>
      <p:sp>
        <p:nvSpPr>
          <p:cNvPr id="4" name="Title 4">
            <a:extLst>
              <a:ext uri="{FF2B5EF4-FFF2-40B4-BE49-F238E27FC236}">
                <a16:creationId xmlns:a16="http://schemas.microsoft.com/office/drawing/2014/main" id="{3080DA29-4542-729E-D088-933C35C05C43}"/>
              </a:ext>
            </a:extLst>
          </p:cNvPr>
          <p:cNvSpPr>
            <a:spLocks noGrp="1"/>
          </p:cNvSpPr>
          <p:nvPr>
            <p:ph type="ctrTitle"/>
          </p:nvPr>
        </p:nvSpPr>
        <p:spPr>
          <a:xfrm>
            <a:off x="1524000" y="2028328"/>
            <a:ext cx="9144000" cy="2801344"/>
          </a:xfrm>
        </p:spPr>
        <p:txBody>
          <a:bodyPr>
            <a:noAutofit/>
          </a:bodyPr>
          <a:lstStyle/>
          <a:p>
            <a:r>
              <a:rPr lang="en-US" sz="10300" dirty="0">
                <a:solidFill>
                  <a:schemeClr val="bg1"/>
                </a:solidFill>
                <a:latin typeface="Arial" panose="020B0604020202020204" pitchFamily="34" charset="0"/>
                <a:cs typeface="Arial" panose="020B0604020202020204" pitchFamily="34" charset="0"/>
              </a:rPr>
              <a:t>3rd party games</a:t>
            </a:r>
          </a:p>
        </p:txBody>
      </p:sp>
    </p:spTree>
    <p:extLst>
      <p:ext uri="{BB962C8B-B14F-4D97-AF65-F5344CB8AC3E}">
        <p14:creationId xmlns:p14="http://schemas.microsoft.com/office/powerpoint/2010/main" val="29535845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3D4B3323-5547-5030-1183-A8CBF76D1C62}"/>
            </a:ext>
          </a:extLst>
        </p:cNvPr>
        <p:cNvGrpSpPr/>
        <p:nvPr/>
      </p:nvGrpSpPr>
      <p:grpSpPr>
        <a:xfrm>
          <a:off x="0" y="0"/>
          <a:ext cx="0" cy="0"/>
          <a:chOff x="0" y="0"/>
          <a:chExt cx="0" cy="0"/>
        </a:xfrm>
      </p:grpSpPr>
      <p:sp>
        <p:nvSpPr>
          <p:cNvPr id="4" name="Title 4">
            <a:extLst>
              <a:ext uri="{FF2B5EF4-FFF2-40B4-BE49-F238E27FC236}">
                <a16:creationId xmlns:a16="http://schemas.microsoft.com/office/drawing/2014/main" id="{8338334B-B9DE-287E-1145-B61BAD5789D7}"/>
              </a:ext>
            </a:extLst>
          </p:cNvPr>
          <p:cNvSpPr>
            <a:spLocks noGrp="1"/>
          </p:cNvSpPr>
          <p:nvPr>
            <p:ph type="ctrTitle"/>
          </p:nvPr>
        </p:nvSpPr>
        <p:spPr>
          <a:xfrm>
            <a:off x="1524000" y="2728664"/>
            <a:ext cx="9144000" cy="1400672"/>
          </a:xfrm>
        </p:spPr>
        <p:txBody>
          <a:bodyPr>
            <a:noAutofit/>
          </a:bodyPr>
          <a:lstStyle/>
          <a:p>
            <a:r>
              <a:rPr lang="en-US" sz="10300" dirty="0">
                <a:solidFill>
                  <a:schemeClr val="bg1"/>
                </a:solidFill>
                <a:latin typeface="Arial" panose="020B0604020202020204" pitchFamily="34" charset="0"/>
                <a:cs typeface="Arial" panose="020B0604020202020204" pitchFamily="34" charset="0"/>
              </a:rPr>
              <a:t>pipelines</a:t>
            </a:r>
          </a:p>
        </p:txBody>
      </p:sp>
    </p:spTree>
    <p:extLst>
      <p:ext uri="{BB962C8B-B14F-4D97-AF65-F5344CB8AC3E}">
        <p14:creationId xmlns:p14="http://schemas.microsoft.com/office/powerpoint/2010/main" val="36767763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2A43EB2B-5375-CA30-E0F6-951CD669F711}"/>
            </a:ext>
          </a:extLst>
        </p:cNvPr>
        <p:cNvGrpSpPr/>
        <p:nvPr/>
      </p:nvGrpSpPr>
      <p:grpSpPr>
        <a:xfrm>
          <a:off x="0" y="0"/>
          <a:ext cx="0" cy="0"/>
          <a:chOff x="0" y="0"/>
          <a:chExt cx="0" cy="0"/>
        </a:xfrm>
      </p:grpSpPr>
      <p:sp>
        <p:nvSpPr>
          <p:cNvPr id="4" name="Title 4">
            <a:extLst>
              <a:ext uri="{FF2B5EF4-FFF2-40B4-BE49-F238E27FC236}">
                <a16:creationId xmlns:a16="http://schemas.microsoft.com/office/drawing/2014/main" id="{0A270AF1-9568-8366-7EDD-46D243699FE2}"/>
              </a:ext>
            </a:extLst>
          </p:cNvPr>
          <p:cNvSpPr>
            <a:spLocks noGrp="1"/>
          </p:cNvSpPr>
          <p:nvPr>
            <p:ph type="ctrTitle"/>
          </p:nvPr>
        </p:nvSpPr>
        <p:spPr>
          <a:xfrm>
            <a:off x="944880" y="1949548"/>
            <a:ext cx="10302240" cy="2958904"/>
          </a:xfrm>
        </p:spPr>
        <p:txBody>
          <a:bodyPr>
            <a:noAutofit/>
          </a:bodyPr>
          <a:lstStyle/>
          <a:p>
            <a:r>
              <a:rPr lang="en-US" sz="10300" dirty="0">
                <a:solidFill>
                  <a:schemeClr val="bg1"/>
                </a:solidFill>
                <a:latin typeface="Arial" panose="020B0604020202020204" pitchFamily="34" charset="0"/>
                <a:cs typeface="Arial" panose="020B0604020202020204" pitchFamily="34" charset="0"/>
              </a:rPr>
              <a:t>what a video game is</a:t>
            </a:r>
          </a:p>
        </p:txBody>
      </p:sp>
    </p:spTree>
    <p:extLst>
      <p:ext uri="{BB962C8B-B14F-4D97-AF65-F5344CB8AC3E}">
        <p14:creationId xmlns:p14="http://schemas.microsoft.com/office/powerpoint/2010/main" val="14543078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A420E625-722A-D8D2-12F7-93F42EFA5841}"/>
            </a:ext>
          </a:extLst>
        </p:cNvPr>
        <p:cNvGrpSpPr/>
        <p:nvPr/>
      </p:nvGrpSpPr>
      <p:grpSpPr>
        <a:xfrm>
          <a:off x="0" y="0"/>
          <a:ext cx="0" cy="0"/>
          <a:chOff x="0" y="0"/>
          <a:chExt cx="0" cy="0"/>
        </a:xfrm>
      </p:grpSpPr>
      <p:sp>
        <p:nvSpPr>
          <p:cNvPr id="4" name="Title 4">
            <a:extLst>
              <a:ext uri="{FF2B5EF4-FFF2-40B4-BE49-F238E27FC236}">
                <a16:creationId xmlns:a16="http://schemas.microsoft.com/office/drawing/2014/main" id="{C35C6DFE-65FD-6138-F4BC-19A9583E6269}"/>
              </a:ext>
            </a:extLst>
          </p:cNvPr>
          <p:cNvSpPr>
            <a:spLocks noGrp="1"/>
          </p:cNvSpPr>
          <p:nvPr>
            <p:ph type="ctrTitle"/>
          </p:nvPr>
        </p:nvSpPr>
        <p:spPr>
          <a:xfrm>
            <a:off x="944880" y="2728664"/>
            <a:ext cx="10302240" cy="1400672"/>
          </a:xfrm>
        </p:spPr>
        <p:txBody>
          <a:bodyPr>
            <a:noAutofit/>
          </a:bodyPr>
          <a:lstStyle/>
          <a:p>
            <a:r>
              <a:rPr lang="en-US" sz="10300" dirty="0">
                <a:solidFill>
                  <a:schemeClr val="bg1"/>
                </a:solidFill>
                <a:latin typeface="Arial" panose="020B0604020202020204" pitchFamily="34" charset="0"/>
                <a:cs typeface="Arial" panose="020B0604020202020204" pitchFamily="34" charset="0"/>
              </a:rPr>
              <a:t>legendary games</a:t>
            </a:r>
          </a:p>
        </p:txBody>
      </p:sp>
    </p:spTree>
    <p:extLst>
      <p:ext uri="{BB962C8B-B14F-4D97-AF65-F5344CB8AC3E}">
        <p14:creationId xmlns:p14="http://schemas.microsoft.com/office/powerpoint/2010/main" val="13293792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060223FF-16DD-F021-5171-6496EE44B9BD}"/>
            </a:ext>
          </a:extLst>
        </p:cNvPr>
        <p:cNvGrpSpPr/>
        <p:nvPr/>
      </p:nvGrpSpPr>
      <p:grpSpPr>
        <a:xfrm>
          <a:off x="0" y="0"/>
          <a:ext cx="0" cy="0"/>
          <a:chOff x="0" y="0"/>
          <a:chExt cx="0" cy="0"/>
        </a:xfrm>
      </p:grpSpPr>
      <p:pic>
        <p:nvPicPr>
          <p:cNvPr id="8198" name="Picture 6">
            <a:extLst>
              <a:ext uri="{FF2B5EF4-FFF2-40B4-BE49-F238E27FC236}">
                <a16:creationId xmlns:a16="http://schemas.microsoft.com/office/drawing/2014/main" id="{6DC67DC1-19CD-5501-9486-56A83EE021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995863"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4">
            <a:extLst>
              <a:ext uri="{FF2B5EF4-FFF2-40B4-BE49-F238E27FC236}">
                <a16:creationId xmlns:a16="http://schemas.microsoft.com/office/drawing/2014/main" id="{EA6E373A-422B-AC2C-3E83-83256A5F50E8}"/>
              </a:ext>
            </a:extLst>
          </p:cNvPr>
          <p:cNvSpPr>
            <a:spLocks noGrp="1"/>
          </p:cNvSpPr>
          <p:nvPr>
            <p:ph type="ctrTitle"/>
          </p:nvPr>
        </p:nvSpPr>
        <p:spPr>
          <a:xfrm>
            <a:off x="5791200" y="475488"/>
            <a:ext cx="5742432" cy="5888735"/>
          </a:xfrm>
        </p:spPr>
        <p:txBody>
          <a:bodyPr anchor="ctr">
            <a:noAutofit/>
          </a:bodyPr>
          <a:lstStyle/>
          <a:p>
            <a:r>
              <a:rPr lang="en-US" dirty="0">
                <a:solidFill>
                  <a:schemeClr val="bg1"/>
                </a:solidFill>
                <a:latin typeface="Arial" panose="020B0604020202020204" pitchFamily="34" charset="0"/>
                <a:cs typeface="Arial" panose="020B0604020202020204" pitchFamily="34" charset="0"/>
              </a:rPr>
              <a:t>Howard Scott Warshaw</a:t>
            </a:r>
            <a:br>
              <a:rPr lang="en-US" dirty="0">
                <a:solidFill>
                  <a:schemeClr val="bg1"/>
                </a:solidFill>
                <a:latin typeface="Arial" panose="020B0604020202020204" pitchFamily="34" charset="0"/>
                <a:cs typeface="Arial" panose="020B0604020202020204" pitchFamily="34" charset="0"/>
              </a:rPr>
            </a:br>
            <a:br>
              <a:rPr lang="en-US" dirty="0">
                <a:solidFill>
                  <a:schemeClr val="bg1"/>
                </a:solidFill>
                <a:latin typeface="Arial" panose="020B0604020202020204" pitchFamily="34" charset="0"/>
                <a:cs typeface="Arial" panose="020B0604020202020204" pitchFamily="34" charset="0"/>
              </a:rPr>
            </a:br>
            <a:r>
              <a:rPr lang="en-US" dirty="0">
                <a:solidFill>
                  <a:schemeClr val="bg1"/>
                </a:solidFill>
                <a:latin typeface="Arial" panose="020B0604020202020204" pitchFamily="34" charset="0"/>
                <a:cs typeface="Arial" panose="020B0604020202020204" pitchFamily="34" charset="0"/>
              </a:rPr>
              <a:t>still considered a top 100 game</a:t>
            </a:r>
          </a:p>
        </p:txBody>
      </p:sp>
    </p:spTree>
    <p:extLst>
      <p:ext uri="{BB962C8B-B14F-4D97-AF65-F5344CB8AC3E}">
        <p14:creationId xmlns:p14="http://schemas.microsoft.com/office/powerpoint/2010/main" val="31318152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0D2CB7B2-A978-D7FC-C4DA-4DAD4737267A}"/>
            </a:ext>
          </a:extLst>
        </p:cNvPr>
        <p:cNvGrpSpPr/>
        <p:nvPr/>
      </p:nvGrpSpPr>
      <p:grpSpPr>
        <a:xfrm>
          <a:off x="0" y="0"/>
          <a:ext cx="0" cy="0"/>
          <a:chOff x="0" y="0"/>
          <a:chExt cx="0" cy="0"/>
        </a:xfrm>
      </p:grpSpPr>
      <p:pic>
        <p:nvPicPr>
          <p:cNvPr id="12290" name="Picture 2" descr="Raiders of the Lost Ark (Atari 2600) - Game Manual Only">
            <a:extLst>
              <a:ext uri="{FF2B5EF4-FFF2-40B4-BE49-F238E27FC236}">
                <a16:creationId xmlns:a16="http://schemas.microsoft.com/office/drawing/2014/main" id="{EC035E06-9E94-42C5-4BBC-6161F756E8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50546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4">
            <a:extLst>
              <a:ext uri="{FF2B5EF4-FFF2-40B4-BE49-F238E27FC236}">
                <a16:creationId xmlns:a16="http://schemas.microsoft.com/office/drawing/2014/main" id="{6E46C379-D00B-9B8C-9FB6-107F0EE6E6D4}"/>
              </a:ext>
            </a:extLst>
          </p:cNvPr>
          <p:cNvSpPr>
            <a:spLocks noGrp="1"/>
          </p:cNvSpPr>
          <p:nvPr>
            <p:ph type="ctrTitle"/>
          </p:nvPr>
        </p:nvSpPr>
        <p:spPr>
          <a:xfrm>
            <a:off x="5791200" y="475488"/>
            <a:ext cx="5742432" cy="5888735"/>
          </a:xfrm>
        </p:spPr>
        <p:txBody>
          <a:bodyPr anchor="ctr">
            <a:noAutofit/>
          </a:bodyPr>
          <a:lstStyle/>
          <a:p>
            <a:r>
              <a:rPr lang="en-US" dirty="0">
                <a:solidFill>
                  <a:schemeClr val="bg1"/>
                </a:solidFill>
                <a:latin typeface="Arial" panose="020B0604020202020204" pitchFamily="34" charset="0"/>
                <a:cs typeface="Arial" panose="020B0604020202020204" pitchFamily="34" charset="0"/>
              </a:rPr>
              <a:t>Howard Scott Warshaw</a:t>
            </a:r>
            <a:br>
              <a:rPr lang="en-US" dirty="0">
                <a:solidFill>
                  <a:schemeClr val="bg1"/>
                </a:solidFill>
                <a:latin typeface="Arial" panose="020B0604020202020204" pitchFamily="34" charset="0"/>
                <a:cs typeface="Arial" panose="020B0604020202020204" pitchFamily="34" charset="0"/>
              </a:rPr>
            </a:br>
            <a:br>
              <a:rPr lang="en-US" dirty="0">
                <a:solidFill>
                  <a:schemeClr val="bg1"/>
                </a:solidFill>
                <a:latin typeface="Arial" panose="020B0604020202020204" pitchFamily="34" charset="0"/>
                <a:cs typeface="Arial" panose="020B0604020202020204" pitchFamily="34" charset="0"/>
              </a:rPr>
            </a:br>
            <a:r>
              <a:rPr lang="en-US" dirty="0">
                <a:solidFill>
                  <a:schemeClr val="bg1"/>
                </a:solidFill>
                <a:latin typeface="Arial" panose="020B0604020202020204" pitchFamily="34" charset="0"/>
                <a:cs typeface="Arial" panose="020B0604020202020204" pitchFamily="34" charset="0"/>
              </a:rPr>
              <a:t>surprisingly complex</a:t>
            </a:r>
          </a:p>
        </p:txBody>
      </p:sp>
    </p:spTree>
    <p:extLst>
      <p:ext uri="{BB962C8B-B14F-4D97-AF65-F5344CB8AC3E}">
        <p14:creationId xmlns:p14="http://schemas.microsoft.com/office/powerpoint/2010/main" val="585845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1F6C95B8-E8F9-4D52-0C60-BE4ED2F2A918}"/>
            </a:ext>
          </a:extLst>
        </p:cNvPr>
        <p:cNvGrpSpPr/>
        <p:nvPr/>
      </p:nvGrpSpPr>
      <p:grpSpPr>
        <a:xfrm>
          <a:off x="0" y="0"/>
          <a:ext cx="0" cy="0"/>
          <a:chOff x="0" y="0"/>
          <a:chExt cx="0" cy="0"/>
        </a:xfrm>
      </p:grpSpPr>
      <p:pic>
        <p:nvPicPr>
          <p:cNvPr id="10242" name="Picture 2" descr="Breakout (Atari 2600) — StrategyWiki | Strategy guide and game reference  wiki">
            <a:extLst>
              <a:ext uri="{FF2B5EF4-FFF2-40B4-BE49-F238E27FC236}">
                <a16:creationId xmlns:a16="http://schemas.microsoft.com/office/drawing/2014/main" id="{DA181A77-5CB4-1421-2438-98DB06335E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99745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4">
            <a:extLst>
              <a:ext uri="{FF2B5EF4-FFF2-40B4-BE49-F238E27FC236}">
                <a16:creationId xmlns:a16="http://schemas.microsoft.com/office/drawing/2014/main" id="{C1AFF049-A54A-1D15-3308-A470F5EFD9B5}"/>
              </a:ext>
            </a:extLst>
          </p:cNvPr>
          <p:cNvSpPr>
            <a:spLocks noGrp="1"/>
          </p:cNvSpPr>
          <p:nvPr>
            <p:ph type="ctrTitle"/>
          </p:nvPr>
        </p:nvSpPr>
        <p:spPr>
          <a:xfrm>
            <a:off x="5791200" y="475488"/>
            <a:ext cx="5742432" cy="5888735"/>
          </a:xfrm>
        </p:spPr>
        <p:txBody>
          <a:bodyPr anchor="ctr">
            <a:noAutofit/>
          </a:bodyPr>
          <a:lstStyle/>
          <a:p>
            <a:r>
              <a:rPr lang="en-US" dirty="0">
                <a:solidFill>
                  <a:schemeClr val="bg1"/>
                </a:solidFill>
                <a:latin typeface="Arial" panose="020B0604020202020204" pitchFamily="34" charset="0"/>
                <a:cs typeface="Arial" panose="020B0604020202020204" pitchFamily="34" charset="0"/>
              </a:rPr>
              <a:t>why is this here?</a:t>
            </a:r>
          </a:p>
        </p:txBody>
      </p:sp>
    </p:spTree>
    <p:extLst>
      <p:ext uri="{BB962C8B-B14F-4D97-AF65-F5344CB8AC3E}">
        <p14:creationId xmlns:p14="http://schemas.microsoft.com/office/powerpoint/2010/main" val="1821499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F3139193-F581-5B21-CF58-ACDB5ED73BE2}"/>
            </a:ext>
          </a:extLst>
        </p:cNvPr>
        <p:cNvGrpSpPr/>
        <p:nvPr/>
      </p:nvGrpSpPr>
      <p:grpSpPr>
        <a:xfrm>
          <a:off x="0" y="0"/>
          <a:ext cx="0" cy="0"/>
          <a:chOff x="0" y="0"/>
          <a:chExt cx="0" cy="0"/>
        </a:xfrm>
      </p:grpSpPr>
      <p:pic>
        <p:nvPicPr>
          <p:cNvPr id="14340" name="Picture 4">
            <a:extLst>
              <a:ext uri="{FF2B5EF4-FFF2-40B4-BE49-F238E27FC236}">
                <a16:creationId xmlns:a16="http://schemas.microsoft.com/office/drawing/2014/main" id="{55A344EA-E700-162D-20F6-445C441B2F8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5001" r="14944" b="15478"/>
          <a:stretch/>
        </p:blipFill>
        <p:spPr bwMode="auto">
          <a:xfrm>
            <a:off x="-57150" y="0"/>
            <a:ext cx="5055643" cy="6858001"/>
          </a:xfrm>
          <a:prstGeom prst="rect">
            <a:avLst/>
          </a:prstGeom>
          <a:noFill/>
          <a:extLst>
            <a:ext uri="{909E8E84-426E-40DD-AFC4-6F175D3DCCD1}">
              <a14:hiddenFill xmlns:a14="http://schemas.microsoft.com/office/drawing/2010/main">
                <a:solidFill>
                  <a:srgbClr val="FFFFFF"/>
                </a:solidFill>
              </a14:hiddenFill>
            </a:ext>
          </a:extLst>
        </p:spPr>
      </p:pic>
      <p:sp>
        <p:nvSpPr>
          <p:cNvPr id="4" name="Title 4">
            <a:extLst>
              <a:ext uri="{FF2B5EF4-FFF2-40B4-BE49-F238E27FC236}">
                <a16:creationId xmlns:a16="http://schemas.microsoft.com/office/drawing/2014/main" id="{239C64EB-1C91-A455-702D-D817DDD9F56D}"/>
              </a:ext>
            </a:extLst>
          </p:cNvPr>
          <p:cNvSpPr>
            <a:spLocks noGrp="1"/>
          </p:cNvSpPr>
          <p:nvPr>
            <p:ph type="ctrTitle"/>
          </p:nvPr>
        </p:nvSpPr>
        <p:spPr>
          <a:xfrm>
            <a:off x="5742432" y="484632"/>
            <a:ext cx="5681472" cy="5888735"/>
          </a:xfrm>
        </p:spPr>
        <p:txBody>
          <a:bodyPr>
            <a:noAutofit/>
          </a:bodyPr>
          <a:lstStyle/>
          <a:p>
            <a:r>
              <a:rPr lang="en-US" dirty="0">
                <a:solidFill>
                  <a:schemeClr val="bg1"/>
                </a:solidFill>
                <a:latin typeface="Arial" panose="020B0604020202020204" pitchFamily="34" charset="0"/>
                <a:cs typeface="Arial" panose="020B0604020202020204" pitchFamily="34" charset="0"/>
              </a:rPr>
              <a:t>You guys are no more important to Atari than the guy on the assembly line who assembles the cartridges.</a:t>
            </a:r>
          </a:p>
        </p:txBody>
      </p:sp>
    </p:spTree>
    <p:extLst>
      <p:ext uri="{BB962C8B-B14F-4D97-AF65-F5344CB8AC3E}">
        <p14:creationId xmlns:p14="http://schemas.microsoft.com/office/powerpoint/2010/main" val="38994921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FF92CF94-2DD6-56C8-0A5B-D3094F311CAE}"/>
            </a:ext>
          </a:extLst>
        </p:cNvPr>
        <p:cNvGrpSpPr/>
        <p:nvPr/>
      </p:nvGrpSpPr>
      <p:grpSpPr>
        <a:xfrm>
          <a:off x="0" y="0"/>
          <a:ext cx="0" cy="0"/>
          <a:chOff x="0" y="0"/>
          <a:chExt cx="0" cy="0"/>
        </a:xfrm>
      </p:grpSpPr>
      <p:pic>
        <p:nvPicPr>
          <p:cNvPr id="1028" name="Picture 4" descr="The First Easter Egg - Adventure Guide - IGN">
            <a:extLst>
              <a:ext uri="{FF2B5EF4-FFF2-40B4-BE49-F238E27FC236}">
                <a16:creationId xmlns:a16="http://schemas.microsoft.com/office/drawing/2014/main" id="{3D1C10F5-9C3A-9346-AFBF-18D1047DE9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42975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6CCDD253-944A-31B1-526E-0E0004D631FD}"/>
            </a:ext>
          </a:extLst>
        </p:cNvPr>
        <p:cNvGrpSpPr/>
        <p:nvPr/>
      </p:nvGrpSpPr>
      <p:grpSpPr>
        <a:xfrm>
          <a:off x="0" y="0"/>
          <a:ext cx="0" cy="0"/>
          <a:chOff x="0" y="0"/>
          <a:chExt cx="0" cy="0"/>
        </a:xfrm>
      </p:grpSpPr>
      <p:pic>
        <p:nvPicPr>
          <p:cNvPr id="2" name="Online Media 1" descr="Spitfire (Channel F, 1977) Easter Egg">
            <a:hlinkClick r:id="" action="ppaction://media"/>
            <a:extLst>
              <a:ext uri="{FF2B5EF4-FFF2-40B4-BE49-F238E27FC236}">
                <a16:creationId xmlns:a16="http://schemas.microsoft.com/office/drawing/2014/main" id="{C99E1BE0-6E72-8E4B-29C9-84A439B29107}"/>
              </a:ext>
            </a:extLst>
          </p:cNvPr>
          <p:cNvPicPr>
            <a:picLocks noRot="1" noChangeAspect="1"/>
          </p:cNvPicPr>
          <p:nvPr>
            <a:videoFile r:link="rId1"/>
          </p:nvPr>
        </p:nvPicPr>
        <p:blipFill>
          <a:blip r:embed="rId4"/>
          <a:stretch>
            <a:fillRect/>
          </a:stretch>
        </p:blipFill>
        <p:spPr>
          <a:xfrm>
            <a:off x="0" y="-15240"/>
            <a:ext cx="12165027" cy="6873240"/>
          </a:xfrm>
          <a:prstGeom prst="rect">
            <a:avLst/>
          </a:prstGeom>
        </p:spPr>
      </p:pic>
    </p:spTree>
    <p:extLst>
      <p:ext uri="{BB962C8B-B14F-4D97-AF65-F5344CB8AC3E}">
        <p14:creationId xmlns:p14="http://schemas.microsoft.com/office/powerpoint/2010/main" val="467222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2576BA1-D7C3-84B3-6390-D05CC2ACA2C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ED6425B-F4D8-53F0-C175-6D40CA902774}"/>
              </a:ext>
            </a:extLst>
          </p:cNvPr>
          <p:cNvSpPr>
            <a:spLocks noGrp="1"/>
          </p:cNvSpPr>
          <p:nvPr>
            <p:ph type="ctrTitle"/>
          </p:nvPr>
        </p:nvSpPr>
        <p:spPr>
          <a:xfrm>
            <a:off x="831773" y="1112826"/>
            <a:ext cx="10528453" cy="3157423"/>
          </a:xfrm>
        </p:spPr>
        <p:txBody>
          <a:bodyPr>
            <a:normAutofit/>
          </a:bodyPr>
          <a:lstStyle/>
          <a:p>
            <a:r>
              <a:rPr lang="en-US" sz="8800" dirty="0">
                <a:solidFill>
                  <a:schemeClr val="bg1"/>
                </a:solidFill>
              </a:rPr>
              <a:t>making games for the </a:t>
            </a:r>
            <a:r>
              <a:rPr lang="en-US" sz="8800" dirty="0" err="1">
                <a:solidFill>
                  <a:schemeClr val="bg1"/>
                </a:solidFill>
              </a:rPr>
              <a:t>atari</a:t>
            </a:r>
            <a:r>
              <a:rPr lang="en-US" sz="8800" dirty="0">
                <a:solidFill>
                  <a:schemeClr val="bg1"/>
                </a:solidFill>
              </a:rPr>
              <a:t> 2600</a:t>
            </a:r>
          </a:p>
        </p:txBody>
      </p:sp>
      <p:sp>
        <p:nvSpPr>
          <p:cNvPr id="3" name="Subtitle 2">
            <a:extLst>
              <a:ext uri="{FF2B5EF4-FFF2-40B4-BE49-F238E27FC236}">
                <a16:creationId xmlns:a16="http://schemas.microsoft.com/office/drawing/2014/main" id="{F1CE9AE8-7A5E-1D0A-0224-169FDEFEF6A7}"/>
              </a:ext>
            </a:extLst>
          </p:cNvPr>
          <p:cNvSpPr>
            <a:spLocks noGrp="1"/>
          </p:cNvSpPr>
          <p:nvPr>
            <p:ph type="subTitle" idx="1"/>
          </p:nvPr>
        </p:nvSpPr>
        <p:spPr>
          <a:xfrm>
            <a:off x="1524000" y="4270249"/>
            <a:ext cx="9144000" cy="1655762"/>
          </a:xfrm>
        </p:spPr>
        <p:txBody>
          <a:bodyPr>
            <a:normAutofit/>
          </a:bodyPr>
          <a:lstStyle/>
          <a:p>
            <a:r>
              <a:rPr lang="en-US" sz="4400" dirty="0">
                <a:solidFill>
                  <a:schemeClr val="bg1"/>
                </a:solidFill>
                <a:latin typeface="Arial" panose="020B0604020202020204" pitchFamily="34" charset="0"/>
                <a:cs typeface="Arial" panose="020B0604020202020204" pitchFamily="34" charset="0"/>
              </a:rPr>
              <a:t>day 1</a:t>
            </a:r>
          </a:p>
        </p:txBody>
      </p:sp>
    </p:spTree>
    <p:extLst>
      <p:ext uri="{BB962C8B-B14F-4D97-AF65-F5344CB8AC3E}">
        <p14:creationId xmlns:p14="http://schemas.microsoft.com/office/powerpoint/2010/main" val="39438430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66DB73F-DD76-24F6-BADF-FABB5ED0BA87}"/>
            </a:ext>
          </a:extLst>
        </p:cNvPr>
        <p:cNvGrpSpPr/>
        <p:nvPr/>
      </p:nvGrpSpPr>
      <p:grpSpPr>
        <a:xfrm>
          <a:off x="0" y="0"/>
          <a:ext cx="0" cy="0"/>
          <a:chOff x="0" y="0"/>
          <a:chExt cx="0" cy="0"/>
        </a:xfrm>
      </p:grpSpPr>
      <p:pic>
        <p:nvPicPr>
          <p:cNvPr id="4100" name="Picture 4" descr="River Raid (Video Game) - TV Tropes">
            <a:extLst>
              <a:ext uri="{FF2B5EF4-FFF2-40B4-BE49-F238E27FC236}">
                <a16:creationId xmlns:a16="http://schemas.microsoft.com/office/drawing/2014/main" id="{AF54B16D-9727-0757-571A-7A50C4F962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5080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Title 4">
            <a:extLst>
              <a:ext uri="{FF2B5EF4-FFF2-40B4-BE49-F238E27FC236}">
                <a16:creationId xmlns:a16="http://schemas.microsoft.com/office/drawing/2014/main" id="{C3BC4674-1385-6E88-00B6-F7C0F7F796DF}"/>
              </a:ext>
            </a:extLst>
          </p:cNvPr>
          <p:cNvSpPr>
            <a:spLocks noGrp="1"/>
          </p:cNvSpPr>
          <p:nvPr>
            <p:ph type="ctrTitle"/>
          </p:nvPr>
        </p:nvSpPr>
        <p:spPr>
          <a:xfrm>
            <a:off x="5720861" y="1939330"/>
            <a:ext cx="5742432" cy="3964078"/>
          </a:xfrm>
        </p:spPr>
        <p:txBody>
          <a:bodyPr>
            <a:noAutofit/>
          </a:bodyPr>
          <a:lstStyle/>
          <a:p>
            <a:r>
              <a:rPr lang="en-US" sz="7200" dirty="0">
                <a:solidFill>
                  <a:schemeClr val="bg1"/>
                </a:solidFill>
                <a:latin typeface="Arial" panose="020B0604020202020204" pitchFamily="34" charset="0"/>
                <a:cs typeface="Arial" panose="020B0604020202020204" pitchFamily="34" charset="0"/>
              </a:rPr>
              <a:t>Carol Shaw</a:t>
            </a:r>
            <a:br>
              <a:rPr lang="en-US" sz="7200" dirty="0">
                <a:solidFill>
                  <a:schemeClr val="bg1"/>
                </a:solidFill>
                <a:latin typeface="Arial" panose="020B0604020202020204" pitchFamily="34" charset="0"/>
                <a:cs typeface="Arial" panose="020B0604020202020204" pitchFamily="34" charset="0"/>
              </a:rPr>
            </a:br>
            <a:br>
              <a:rPr lang="en-US" sz="7200" dirty="0">
                <a:solidFill>
                  <a:schemeClr val="bg1"/>
                </a:solidFill>
                <a:latin typeface="Arial" panose="020B0604020202020204" pitchFamily="34" charset="0"/>
                <a:cs typeface="Arial" panose="020B0604020202020204" pitchFamily="34" charset="0"/>
              </a:rPr>
            </a:br>
            <a:r>
              <a:rPr lang="en-US" sz="7200" dirty="0">
                <a:solidFill>
                  <a:schemeClr val="bg1"/>
                </a:solidFill>
                <a:latin typeface="Arial" panose="020B0604020202020204" pitchFamily="34" charset="0"/>
                <a:cs typeface="Arial" panose="020B0604020202020204" pitchFamily="34" charset="0"/>
              </a:rPr>
              <a:t>best Selling</a:t>
            </a:r>
            <a:br>
              <a:rPr lang="en-US" sz="7200" dirty="0">
                <a:solidFill>
                  <a:schemeClr val="bg1"/>
                </a:solidFill>
                <a:latin typeface="Arial" panose="020B0604020202020204" pitchFamily="34" charset="0"/>
                <a:cs typeface="Arial" panose="020B0604020202020204" pitchFamily="34" charset="0"/>
              </a:rPr>
            </a:br>
            <a:r>
              <a:rPr lang="en-US" sz="7200" dirty="0">
                <a:solidFill>
                  <a:schemeClr val="bg1"/>
                </a:solidFill>
                <a:latin typeface="Arial" panose="020B0604020202020204" pitchFamily="34" charset="0"/>
                <a:cs typeface="Arial" panose="020B0604020202020204" pitchFamily="34" charset="0"/>
              </a:rPr>
              <a:t>scrolling</a:t>
            </a:r>
            <a:br>
              <a:rPr lang="en-US" sz="7200" dirty="0">
                <a:solidFill>
                  <a:schemeClr val="bg1"/>
                </a:solidFill>
                <a:latin typeface="Arial" panose="020B0604020202020204" pitchFamily="34" charset="0"/>
                <a:cs typeface="Arial" panose="020B0604020202020204" pitchFamily="34" charset="0"/>
              </a:rPr>
            </a:br>
            <a:r>
              <a:rPr lang="en-US" sz="7200" dirty="0">
                <a:solidFill>
                  <a:schemeClr val="bg1"/>
                </a:solidFill>
                <a:latin typeface="Arial" panose="020B0604020202020204" pitchFamily="34" charset="0"/>
                <a:cs typeface="Arial" panose="020B0604020202020204" pitchFamily="34" charset="0"/>
              </a:rPr>
              <a:t>still important</a:t>
            </a:r>
          </a:p>
        </p:txBody>
      </p:sp>
    </p:spTree>
    <p:extLst>
      <p:ext uri="{BB962C8B-B14F-4D97-AF65-F5344CB8AC3E}">
        <p14:creationId xmlns:p14="http://schemas.microsoft.com/office/powerpoint/2010/main" val="30319442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F9889904-6354-56CD-CA05-EABDE0C14E30}"/>
            </a:ext>
          </a:extLst>
        </p:cNvPr>
        <p:cNvGrpSpPr/>
        <p:nvPr/>
      </p:nvGrpSpPr>
      <p:grpSpPr>
        <a:xfrm>
          <a:off x="0" y="0"/>
          <a:ext cx="0" cy="0"/>
          <a:chOff x="0" y="0"/>
          <a:chExt cx="0" cy="0"/>
        </a:xfrm>
      </p:grpSpPr>
      <p:pic>
        <p:nvPicPr>
          <p:cNvPr id="6146" name="Picture 2" descr="Pitfall Atari Box Art Wall Poster Multiple Sizes 11x17-24x36 | eBay">
            <a:extLst>
              <a:ext uri="{FF2B5EF4-FFF2-40B4-BE49-F238E27FC236}">
                <a16:creationId xmlns:a16="http://schemas.microsoft.com/office/drawing/2014/main" id="{7A75571C-A9F2-0029-AEBB-C192742F68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508635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4">
            <a:extLst>
              <a:ext uri="{FF2B5EF4-FFF2-40B4-BE49-F238E27FC236}">
                <a16:creationId xmlns:a16="http://schemas.microsoft.com/office/drawing/2014/main" id="{3E206F95-30DF-F497-37F8-AD91AD0F9E1A}"/>
              </a:ext>
            </a:extLst>
          </p:cNvPr>
          <p:cNvSpPr>
            <a:spLocks noGrp="1"/>
          </p:cNvSpPr>
          <p:nvPr>
            <p:ph type="ctrTitle"/>
          </p:nvPr>
        </p:nvSpPr>
        <p:spPr>
          <a:xfrm>
            <a:off x="5791200" y="1892438"/>
            <a:ext cx="5742432" cy="3964078"/>
          </a:xfrm>
        </p:spPr>
        <p:txBody>
          <a:bodyPr>
            <a:noAutofit/>
          </a:bodyPr>
          <a:lstStyle/>
          <a:p>
            <a:r>
              <a:rPr lang="en-US" sz="7200" dirty="0">
                <a:solidFill>
                  <a:schemeClr val="bg1"/>
                </a:solidFill>
                <a:latin typeface="Arial" panose="020B0604020202020204" pitchFamily="34" charset="0"/>
                <a:cs typeface="Arial" panose="020B0604020202020204" pitchFamily="34" charset="0"/>
              </a:rPr>
              <a:t>David Crane</a:t>
            </a:r>
            <a:br>
              <a:rPr lang="en-US" sz="7200" dirty="0">
                <a:solidFill>
                  <a:schemeClr val="bg1"/>
                </a:solidFill>
                <a:latin typeface="Arial" panose="020B0604020202020204" pitchFamily="34" charset="0"/>
                <a:cs typeface="Arial" panose="020B0604020202020204" pitchFamily="34" charset="0"/>
              </a:rPr>
            </a:br>
            <a:br>
              <a:rPr lang="en-US" sz="7200" dirty="0">
                <a:solidFill>
                  <a:schemeClr val="bg1"/>
                </a:solidFill>
                <a:latin typeface="Arial" panose="020B0604020202020204" pitchFamily="34" charset="0"/>
                <a:cs typeface="Arial" panose="020B0604020202020204" pitchFamily="34" charset="0"/>
              </a:rPr>
            </a:br>
            <a:r>
              <a:rPr lang="en-US" sz="7200" dirty="0">
                <a:solidFill>
                  <a:schemeClr val="bg1"/>
                </a:solidFill>
                <a:latin typeface="Arial" panose="020B0604020202020204" pitchFamily="34" charset="0"/>
                <a:cs typeface="Arial" panose="020B0604020202020204" pitchFamily="34" charset="0"/>
              </a:rPr>
              <a:t>255 Screens</a:t>
            </a:r>
            <a:br>
              <a:rPr lang="en-US" sz="7200" dirty="0">
                <a:solidFill>
                  <a:schemeClr val="bg1"/>
                </a:solidFill>
                <a:latin typeface="Arial" panose="020B0604020202020204" pitchFamily="34" charset="0"/>
                <a:cs typeface="Arial" panose="020B0604020202020204" pitchFamily="34" charset="0"/>
              </a:rPr>
            </a:br>
            <a:r>
              <a:rPr lang="en-US" sz="7200" dirty="0">
                <a:solidFill>
                  <a:schemeClr val="bg1"/>
                </a:solidFill>
                <a:latin typeface="Arial" panose="020B0604020202020204" pitchFamily="34" charset="0"/>
                <a:cs typeface="Arial" panose="020B0604020202020204" pitchFamily="34" charset="0"/>
              </a:rPr>
              <a:t>platformer</a:t>
            </a:r>
            <a:br>
              <a:rPr lang="en-US" sz="7200" dirty="0">
                <a:solidFill>
                  <a:schemeClr val="bg1"/>
                </a:solidFill>
                <a:latin typeface="Arial" panose="020B0604020202020204" pitchFamily="34" charset="0"/>
                <a:cs typeface="Arial" panose="020B0604020202020204" pitchFamily="34" charset="0"/>
              </a:rPr>
            </a:br>
            <a:r>
              <a:rPr lang="en-US" sz="7200" dirty="0" err="1">
                <a:solidFill>
                  <a:schemeClr val="bg1"/>
                </a:solidFill>
                <a:latin typeface="Arial" panose="020B0604020202020204" pitchFamily="34" charset="0"/>
                <a:cs typeface="Arial" panose="020B0604020202020204" pitchFamily="34" charset="0"/>
              </a:rPr>
              <a:t>procgen</a:t>
            </a:r>
            <a:endParaRPr lang="en-US" sz="72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833937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1A75B3D0-B9A7-5886-5EA4-5B3045C8E31E}"/>
            </a:ext>
          </a:extLst>
        </p:cNvPr>
        <p:cNvGrpSpPr/>
        <p:nvPr/>
      </p:nvGrpSpPr>
      <p:grpSpPr>
        <a:xfrm>
          <a:off x="0" y="0"/>
          <a:ext cx="0" cy="0"/>
          <a:chOff x="0" y="0"/>
          <a:chExt cx="0" cy="0"/>
        </a:xfrm>
      </p:grpSpPr>
      <p:sp>
        <p:nvSpPr>
          <p:cNvPr id="4" name="Title 4">
            <a:extLst>
              <a:ext uri="{FF2B5EF4-FFF2-40B4-BE49-F238E27FC236}">
                <a16:creationId xmlns:a16="http://schemas.microsoft.com/office/drawing/2014/main" id="{23EDEEE7-DCAD-CE54-62FA-4CF64CEAA120}"/>
              </a:ext>
            </a:extLst>
          </p:cNvPr>
          <p:cNvSpPr>
            <a:spLocks noGrp="1"/>
          </p:cNvSpPr>
          <p:nvPr>
            <p:ph type="ctrTitle"/>
          </p:nvPr>
        </p:nvSpPr>
        <p:spPr>
          <a:xfrm>
            <a:off x="1176337" y="2626911"/>
            <a:ext cx="9839325" cy="1604178"/>
          </a:xfrm>
        </p:spPr>
        <p:txBody>
          <a:bodyPr>
            <a:noAutofit/>
          </a:bodyPr>
          <a:lstStyle/>
          <a:p>
            <a:r>
              <a:rPr lang="en-US" sz="10300" dirty="0">
                <a:solidFill>
                  <a:schemeClr val="bg1"/>
                </a:solidFill>
                <a:latin typeface="Arial" panose="020B0604020202020204" pitchFamily="34" charset="0"/>
                <a:cs typeface="Arial" panose="020B0604020202020204" pitchFamily="34" charset="0"/>
              </a:rPr>
              <a:t>how class work?</a:t>
            </a:r>
          </a:p>
        </p:txBody>
      </p:sp>
    </p:spTree>
    <p:extLst>
      <p:ext uri="{BB962C8B-B14F-4D97-AF65-F5344CB8AC3E}">
        <p14:creationId xmlns:p14="http://schemas.microsoft.com/office/powerpoint/2010/main" val="22371124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2B126658-A6EA-5180-2863-F7177838775E}"/>
            </a:ext>
          </a:extLst>
        </p:cNvPr>
        <p:cNvGrpSpPr/>
        <p:nvPr/>
      </p:nvGrpSpPr>
      <p:grpSpPr>
        <a:xfrm>
          <a:off x="0" y="0"/>
          <a:ext cx="0" cy="0"/>
          <a:chOff x="0" y="0"/>
          <a:chExt cx="0" cy="0"/>
        </a:xfrm>
      </p:grpSpPr>
      <p:sp>
        <p:nvSpPr>
          <p:cNvPr id="4" name="Title 4">
            <a:extLst>
              <a:ext uri="{FF2B5EF4-FFF2-40B4-BE49-F238E27FC236}">
                <a16:creationId xmlns:a16="http://schemas.microsoft.com/office/drawing/2014/main" id="{057C0D37-5A34-F131-BBD2-E7987F3442D6}"/>
              </a:ext>
            </a:extLst>
          </p:cNvPr>
          <p:cNvSpPr>
            <a:spLocks noGrp="1"/>
          </p:cNvSpPr>
          <p:nvPr>
            <p:ph type="ctrTitle"/>
          </p:nvPr>
        </p:nvSpPr>
        <p:spPr>
          <a:xfrm>
            <a:off x="1524000" y="2626911"/>
            <a:ext cx="9144000" cy="1604178"/>
          </a:xfrm>
        </p:spPr>
        <p:txBody>
          <a:bodyPr>
            <a:noAutofit/>
          </a:bodyPr>
          <a:lstStyle/>
          <a:p>
            <a:r>
              <a:rPr lang="en-US" sz="10300" dirty="0">
                <a:solidFill>
                  <a:schemeClr val="bg1"/>
                </a:solidFill>
                <a:latin typeface="Arial" panose="020B0604020202020204" pitchFamily="34" charset="0"/>
                <a:cs typeface="Arial" panose="020B0604020202020204" pitchFamily="34" charset="0"/>
              </a:rPr>
              <a:t>assembly 6502</a:t>
            </a:r>
          </a:p>
        </p:txBody>
      </p:sp>
    </p:spTree>
    <p:extLst>
      <p:ext uri="{BB962C8B-B14F-4D97-AF65-F5344CB8AC3E}">
        <p14:creationId xmlns:p14="http://schemas.microsoft.com/office/powerpoint/2010/main" val="14200271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2E9E96D2-F859-C8A6-6668-FCFA0574D9DD}"/>
            </a:ext>
          </a:extLst>
        </p:cNvPr>
        <p:cNvGrpSpPr/>
        <p:nvPr/>
      </p:nvGrpSpPr>
      <p:grpSpPr>
        <a:xfrm>
          <a:off x="0" y="0"/>
          <a:ext cx="0" cy="0"/>
          <a:chOff x="0" y="0"/>
          <a:chExt cx="0" cy="0"/>
        </a:xfrm>
      </p:grpSpPr>
      <p:sp>
        <p:nvSpPr>
          <p:cNvPr id="4" name="Title 4">
            <a:extLst>
              <a:ext uri="{FF2B5EF4-FFF2-40B4-BE49-F238E27FC236}">
                <a16:creationId xmlns:a16="http://schemas.microsoft.com/office/drawing/2014/main" id="{CB4B2F34-7F69-F247-F5D7-EAAE345A0EB5}"/>
              </a:ext>
            </a:extLst>
          </p:cNvPr>
          <p:cNvSpPr>
            <a:spLocks noGrp="1"/>
          </p:cNvSpPr>
          <p:nvPr>
            <p:ph type="ctrTitle"/>
          </p:nvPr>
        </p:nvSpPr>
        <p:spPr>
          <a:xfrm>
            <a:off x="1524000" y="2626911"/>
            <a:ext cx="9144000" cy="1604178"/>
          </a:xfrm>
        </p:spPr>
        <p:txBody>
          <a:bodyPr>
            <a:noAutofit/>
          </a:bodyPr>
          <a:lstStyle/>
          <a:p>
            <a:r>
              <a:rPr lang="en-US" sz="10300" dirty="0">
                <a:solidFill>
                  <a:schemeClr val="bg1"/>
                </a:solidFill>
                <a:latin typeface="Arial" panose="020B0604020202020204" pitchFamily="34" charset="0"/>
                <a:cs typeface="Arial" panose="020B0604020202020204" pitchFamily="34" charset="0"/>
              </a:rPr>
              <a:t>a caveat</a:t>
            </a:r>
          </a:p>
        </p:txBody>
      </p:sp>
    </p:spTree>
    <p:extLst>
      <p:ext uri="{BB962C8B-B14F-4D97-AF65-F5344CB8AC3E}">
        <p14:creationId xmlns:p14="http://schemas.microsoft.com/office/powerpoint/2010/main" val="3413027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B2475FA2-3E1D-FE8A-0FCD-5825A7E92AF1}"/>
            </a:ext>
          </a:extLst>
        </p:cNvPr>
        <p:cNvGrpSpPr/>
        <p:nvPr/>
      </p:nvGrpSpPr>
      <p:grpSpPr>
        <a:xfrm>
          <a:off x="0" y="0"/>
          <a:ext cx="0" cy="0"/>
          <a:chOff x="0" y="0"/>
          <a:chExt cx="0" cy="0"/>
        </a:xfrm>
      </p:grpSpPr>
      <p:sp>
        <p:nvSpPr>
          <p:cNvPr id="4" name="Title 4">
            <a:extLst>
              <a:ext uri="{FF2B5EF4-FFF2-40B4-BE49-F238E27FC236}">
                <a16:creationId xmlns:a16="http://schemas.microsoft.com/office/drawing/2014/main" id="{0F45EC29-AC55-F295-4B8B-BF2FD91B563A}"/>
              </a:ext>
            </a:extLst>
          </p:cNvPr>
          <p:cNvSpPr>
            <a:spLocks noGrp="1"/>
          </p:cNvSpPr>
          <p:nvPr>
            <p:ph type="ctrTitle"/>
          </p:nvPr>
        </p:nvSpPr>
        <p:spPr>
          <a:xfrm>
            <a:off x="1524000" y="2626911"/>
            <a:ext cx="9144000" cy="1604178"/>
          </a:xfrm>
        </p:spPr>
        <p:txBody>
          <a:bodyPr>
            <a:noAutofit/>
          </a:bodyPr>
          <a:lstStyle/>
          <a:p>
            <a:r>
              <a:rPr lang="en-US" sz="10300" dirty="0">
                <a:solidFill>
                  <a:schemeClr val="bg1"/>
                </a:solidFill>
                <a:latin typeface="Arial" panose="020B0604020202020204" pitchFamily="34" charset="0"/>
                <a:cs typeface="Arial" panose="020B0604020202020204" pitchFamily="34" charset="0"/>
              </a:rPr>
              <a:t>a caveat</a:t>
            </a:r>
          </a:p>
        </p:txBody>
      </p:sp>
      <p:pic>
        <p:nvPicPr>
          <p:cNvPr id="2" name="Picture 1">
            <a:extLst>
              <a:ext uri="{FF2B5EF4-FFF2-40B4-BE49-F238E27FC236}">
                <a16:creationId xmlns:a16="http://schemas.microsoft.com/office/drawing/2014/main" id="{CF869FC1-706D-FCF7-B501-41A7D55AC388}"/>
              </a:ext>
            </a:extLst>
          </p:cNvPr>
          <p:cNvPicPr>
            <a:picLocks noChangeAspect="1"/>
          </p:cNvPicPr>
          <p:nvPr/>
        </p:nvPicPr>
        <p:blipFill>
          <a:blip r:embed="rId2"/>
          <a:stretch>
            <a:fillRect/>
          </a:stretch>
        </p:blipFill>
        <p:spPr>
          <a:xfrm>
            <a:off x="0" y="-1143000"/>
            <a:ext cx="12192000" cy="9144000"/>
          </a:xfrm>
          <a:prstGeom prst="rect">
            <a:avLst/>
          </a:prstGeom>
        </p:spPr>
      </p:pic>
    </p:spTree>
    <p:extLst>
      <p:ext uri="{BB962C8B-B14F-4D97-AF65-F5344CB8AC3E}">
        <p14:creationId xmlns:p14="http://schemas.microsoft.com/office/powerpoint/2010/main" val="35364328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65C6F651-0221-946E-FEB3-3495B195FF04}"/>
            </a:ext>
          </a:extLst>
        </p:cNvPr>
        <p:cNvGrpSpPr/>
        <p:nvPr/>
      </p:nvGrpSpPr>
      <p:grpSpPr>
        <a:xfrm>
          <a:off x="0" y="0"/>
          <a:ext cx="0" cy="0"/>
          <a:chOff x="0" y="0"/>
          <a:chExt cx="0" cy="0"/>
        </a:xfrm>
      </p:grpSpPr>
      <p:sp>
        <p:nvSpPr>
          <p:cNvPr id="4" name="Title 4">
            <a:extLst>
              <a:ext uri="{FF2B5EF4-FFF2-40B4-BE49-F238E27FC236}">
                <a16:creationId xmlns:a16="http://schemas.microsoft.com/office/drawing/2014/main" id="{FFEE7477-F53C-7477-AE3D-D86E744075E2}"/>
              </a:ext>
            </a:extLst>
          </p:cNvPr>
          <p:cNvSpPr>
            <a:spLocks noGrp="1"/>
          </p:cNvSpPr>
          <p:nvPr>
            <p:ph type="ctrTitle"/>
          </p:nvPr>
        </p:nvSpPr>
        <p:spPr>
          <a:xfrm>
            <a:off x="1524000" y="2642690"/>
            <a:ext cx="9144000" cy="1572619"/>
          </a:xfrm>
        </p:spPr>
        <p:txBody>
          <a:bodyPr>
            <a:noAutofit/>
          </a:bodyPr>
          <a:lstStyle/>
          <a:p>
            <a:r>
              <a:rPr lang="en-US" sz="10300" dirty="0">
                <a:solidFill>
                  <a:schemeClr val="bg1"/>
                </a:solidFill>
                <a:latin typeface="Arial" panose="020B0604020202020204" pitchFamily="34" charset="0"/>
                <a:cs typeface="Arial" panose="020B0604020202020204" pitchFamily="34" charset="0"/>
              </a:rPr>
              <a:t>3 tasks</a:t>
            </a:r>
          </a:p>
        </p:txBody>
      </p:sp>
    </p:spTree>
    <p:extLst>
      <p:ext uri="{BB962C8B-B14F-4D97-AF65-F5344CB8AC3E}">
        <p14:creationId xmlns:p14="http://schemas.microsoft.com/office/powerpoint/2010/main" val="20181175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5F3D4085-5D27-B83A-4CE6-C2EB2C9A3D13}"/>
            </a:ext>
          </a:extLst>
        </p:cNvPr>
        <p:cNvGrpSpPr/>
        <p:nvPr/>
      </p:nvGrpSpPr>
      <p:grpSpPr>
        <a:xfrm>
          <a:off x="0" y="0"/>
          <a:ext cx="0" cy="0"/>
          <a:chOff x="0" y="0"/>
          <a:chExt cx="0" cy="0"/>
        </a:xfrm>
      </p:grpSpPr>
      <p:sp>
        <p:nvSpPr>
          <p:cNvPr id="4" name="Title 4">
            <a:extLst>
              <a:ext uri="{FF2B5EF4-FFF2-40B4-BE49-F238E27FC236}">
                <a16:creationId xmlns:a16="http://schemas.microsoft.com/office/drawing/2014/main" id="{D149FC5D-A55B-77D9-1E34-8E31AE898DE5}"/>
              </a:ext>
            </a:extLst>
          </p:cNvPr>
          <p:cNvSpPr>
            <a:spLocks noGrp="1"/>
          </p:cNvSpPr>
          <p:nvPr>
            <p:ph type="ctrTitle"/>
          </p:nvPr>
        </p:nvSpPr>
        <p:spPr>
          <a:xfrm>
            <a:off x="1524000" y="2642690"/>
            <a:ext cx="9144000" cy="1572619"/>
          </a:xfrm>
        </p:spPr>
        <p:txBody>
          <a:bodyPr>
            <a:noAutofit/>
          </a:bodyPr>
          <a:lstStyle/>
          <a:p>
            <a:r>
              <a:rPr lang="en-US" sz="10300" dirty="0">
                <a:solidFill>
                  <a:schemeClr val="bg1"/>
                </a:solidFill>
                <a:latin typeface="Arial" panose="020B0604020202020204" pitchFamily="34" charset="0"/>
                <a:cs typeface="Arial" panose="020B0604020202020204" pitchFamily="34" charset="0"/>
              </a:rPr>
              <a:t>read and write</a:t>
            </a:r>
          </a:p>
        </p:txBody>
      </p:sp>
    </p:spTree>
    <p:extLst>
      <p:ext uri="{BB962C8B-B14F-4D97-AF65-F5344CB8AC3E}">
        <p14:creationId xmlns:p14="http://schemas.microsoft.com/office/powerpoint/2010/main" val="14756626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3FE0AAAC-65B3-B21F-3375-310CCFB92A07}"/>
            </a:ext>
          </a:extLst>
        </p:cNvPr>
        <p:cNvGrpSpPr/>
        <p:nvPr/>
      </p:nvGrpSpPr>
      <p:grpSpPr>
        <a:xfrm>
          <a:off x="0" y="0"/>
          <a:ext cx="0" cy="0"/>
          <a:chOff x="0" y="0"/>
          <a:chExt cx="0" cy="0"/>
        </a:xfrm>
      </p:grpSpPr>
      <p:pic>
        <p:nvPicPr>
          <p:cNvPr id="16388" name="Picture 4" descr="Making Games For The Atari 2600 Book By Steven Hugg, ('tp') | Indigo">
            <a:extLst>
              <a:ext uri="{FF2B5EF4-FFF2-40B4-BE49-F238E27FC236}">
                <a16:creationId xmlns:a16="http://schemas.microsoft.com/office/drawing/2014/main" id="{A7D5DBA1-8D5E-ACD0-A1B1-12E9544DA2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4765" y="0"/>
            <a:ext cx="457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390" name="Picture 6" descr="Racing the Beam: The Atari Video Computer System (Platform Studies) ,  Montfort, Nick, Bogost, Ian, eBook - Amazon.com">
            <a:extLst>
              <a:ext uri="{FF2B5EF4-FFF2-40B4-BE49-F238E27FC236}">
                <a16:creationId xmlns:a16="http://schemas.microsoft.com/office/drawing/2014/main" id="{B038CC96-BE81-B6DB-EF6A-973365F481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64" y="0"/>
            <a:ext cx="457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060569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D905FCE6-7A8B-095C-3469-3FDFB677B608}"/>
            </a:ext>
          </a:extLst>
        </p:cNvPr>
        <p:cNvGrpSpPr/>
        <p:nvPr/>
      </p:nvGrpSpPr>
      <p:grpSpPr>
        <a:xfrm>
          <a:off x="0" y="0"/>
          <a:ext cx="0" cy="0"/>
          <a:chOff x="0" y="0"/>
          <a:chExt cx="0" cy="0"/>
        </a:xfrm>
      </p:grpSpPr>
      <p:sp>
        <p:nvSpPr>
          <p:cNvPr id="4" name="Title 4">
            <a:extLst>
              <a:ext uri="{FF2B5EF4-FFF2-40B4-BE49-F238E27FC236}">
                <a16:creationId xmlns:a16="http://schemas.microsoft.com/office/drawing/2014/main" id="{A5E12124-ED2A-FD7D-3E1D-A245A4492E69}"/>
              </a:ext>
            </a:extLst>
          </p:cNvPr>
          <p:cNvSpPr>
            <a:spLocks noGrp="1"/>
          </p:cNvSpPr>
          <p:nvPr>
            <p:ph type="ctrTitle"/>
          </p:nvPr>
        </p:nvSpPr>
        <p:spPr>
          <a:xfrm>
            <a:off x="1524000" y="2021433"/>
            <a:ext cx="9144000" cy="2815134"/>
          </a:xfrm>
        </p:spPr>
        <p:txBody>
          <a:bodyPr>
            <a:noAutofit/>
          </a:bodyPr>
          <a:lstStyle/>
          <a:p>
            <a:r>
              <a:rPr lang="en-US" sz="10300" dirty="0">
                <a:solidFill>
                  <a:schemeClr val="bg1"/>
                </a:solidFill>
                <a:latin typeface="Arial" panose="020B0604020202020204" pitchFamily="34" charset="0"/>
                <a:cs typeface="Arial" panose="020B0604020202020204" pitchFamily="34" charset="0"/>
              </a:rPr>
              <a:t>source code problems</a:t>
            </a:r>
          </a:p>
        </p:txBody>
      </p:sp>
    </p:spTree>
    <p:extLst>
      <p:ext uri="{BB962C8B-B14F-4D97-AF65-F5344CB8AC3E}">
        <p14:creationId xmlns:p14="http://schemas.microsoft.com/office/powerpoint/2010/main" val="33361049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F67B5AF-4C9C-3F34-5CCC-34F97F359E6A}"/>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935DBCC7-52F6-6DE6-0E92-E4655003513E}"/>
              </a:ext>
            </a:extLst>
          </p:cNvPr>
          <p:cNvSpPr>
            <a:spLocks noGrp="1"/>
          </p:cNvSpPr>
          <p:nvPr>
            <p:ph type="ctrTitle"/>
          </p:nvPr>
        </p:nvSpPr>
        <p:spPr>
          <a:xfrm>
            <a:off x="1524000" y="2626911"/>
            <a:ext cx="9144000" cy="1604178"/>
          </a:xfrm>
        </p:spPr>
        <p:txBody>
          <a:bodyPr>
            <a:noAutofit/>
          </a:bodyPr>
          <a:lstStyle/>
          <a:p>
            <a:r>
              <a:rPr lang="en-US" sz="10300" dirty="0">
                <a:solidFill>
                  <a:schemeClr val="bg1"/>
                </a:solidFill>
                <a:latin typeface="Arial" panose="020B0604020202020204" pitchFamily="34" charset="0"/>
                <a:cs typeface="Arial" panose="020B0604020202020204" pitchFamily="34" charset="0"/>
              </a:rPr>
              <a:t>right place?</a:t>
            </a:r>
          </a:p>
        </p:txBody>
      </p:sp>
    </p:spTree>
    <p:extLst>
      <p:ext uri="{BB962C8B-B14F-4D97-AF65-F5344CB8AC3E}">
        <p14:creationId xmlns:p14="http://schemas.microsoft.com/office/powerpoint/2010/main" val="25632324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03E064F7-D8DF-1F71-2EE2-9305832046BB}"/>
            </a:ext>
          </a:extLst>
        </p:cNvPr>
        <p:cNvGrpSpPr/>
        <p:nvPr/>
      </p:nvGrpSpPr>
      <p:grpSpPr>
        <a:xfrm>
          <a:off x="0" y="0"/>
          <a:ext cx="0" cy="0"/>
          <a:chOff x="0" y="0"/>
          <a:chExt cx="0" cy="0"/>
        </a:xfrm>
      </p:grpSpPr>
      <p:pic>
        <p:nvPicPr>
          <p:cNvPr id="17412" name="Picture 4" descr="Various Atari 2600 Source Code : Various : Free Download, Borrow, and  Streaming : Internet Archive">
            <a:extLst>
              <a:ext uri="{FF2B5EF4-FFF2-40B4-BE49-F238E27FC236}">
                <a16:creationId xmlns:a16="http://schemas.microsoft.com/office/drawing/2014/main" id="{5F23A8D7-C3AC-DBD5-F728-7C11BCCFCC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52438"/>
            <a:ext cx="12192000" cy="59515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826191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1A807099-1F7E-7C62-6222-E09B67CE8A4F}"/>
            </a:ext>
          </a:extLst>
        </p:cNvPr>
        <p:cNvGrpSpPr/>
        <p:nvPr/>
      </p:nvGrpSpPr>
      <p:grpSpPr>
        <a:xfrm>
          <a:off x="0" y="0"/>
          <a:ext cx="0" cy="0"/>
          <a:chOff x="0" y="0"/>
          <a:chExt cx="0" cy="0"/>
        </a:xfrm>
      </p:grpSpPr>
      <p:sp>
        <p:nvSpPr>
          <p:cNvPr id="4" name="Title 4">
            <a:extLst>
              <a:ext uri="{FF2B5EF4-FFF2-40B4-BE49-F238E27FC236}">
                <a16:creationId xmlns:a16="http://schemas.microsoft.com/office/drawing/2014/main" id="{06F98B56-CD79-6D1D-811C-CAF1647A0840}"/>
              </a:ext>
            </a:extLst>
          </p:cNvPr>
          <p:cNvSpPr>
            <a:spLocks noGrp="1"/>
          </p:cNvSpPr>
          <p:nvPr>
            <p:ph type="ctrTitle"/>
          </p:nvPr>
        </p:nvSpPr>
        <p:spPr>
          <a:xfrm>
            <a:off x="1524000" y="2725216"/>
            <a:ext cx="9144000" cy="1407567"/>
          </a:xfrm>
        </p:spPr>
        <p:txBody>
          <a:bodyPr>
            <a:noAutofit/>
          </a:bodyPr>
          <a:lstStyle/>
          <a:p>
            <a:r>
              <a:rPr lang="en-US" sz="10300" dirty="0">
                <a:solidFill>
                  <a:schemeClr val="bg1"/>
                </a:solidFill>
                <a:latin typeface="Arial" panose="020B0604020202020204" pitchFamily="34" charset="0"/>
                <a:cs typeface="Arial" panose="020B0604020202020204" pitchFamily="34" charset="0"/>
              </a:rPr>
              <a:t>ET Challenge</a:t>
            </a:r>
          </a:p>
        </p:txBody>
      </p:sp>
    </p:spTree>
    <p:extLst>
      <p:ext uri="{BB962C8B-B14F-4D97-AF65-F5344CB8AC3E}">
        <p14:creationId xmlns:p14="http://schemas.microsoft.com/office/powerpoint/2010/main" val="183418869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DA0639F8-1F07-7A34-3ADB-882588B76830}"/>
            </a:ext>
          </a:extLst>
        </p:cNvPr>
        <p:cNvGrpSpPr/>
        <p:nvPr/>
      </p:nvGrpSpPr>
      <p:grpSpPr>
        <a:xfrm>
          <a:off x="0" y="0"/>
          <a:ext cx="0" cy="0"/>
          <a:chOff x="0" y="0"/>
          <a:chExt cx="0" cy="0"/>
        </a:xfrm>
      </p:grpSpPr>
      <p:pic>
        <p:nvPicPr>
          <p:cNvPr id="19458" name="Picture 2" descr="The man who made 'the worst video game in history' - BBC News">
            <a:extLst>
              <a:ext uri="{FF2B5EF4-FFF2-40B4-BE49-F238E27FC236}">
                <a16:creationId xmlns:a16="http://schemas.microsoft.com/office/drawing/2014/main" id="{5386F872-89B3-69E4-61D6-F7A11B04E1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5275263"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4">
            <a:extLst>
              <a:ext uri="{FF2B5EF4-FFF2-40B4-BE49-F238E27FC236}">
                <a16:creationId xmlns:a16="http://schemas.microsoft.com/office/drawing/2014/main" id="{6FE6AB95-2576-7A20-DD58-12287F55AC9C}"/>
              </a:ext>
            </a:extLst>
          </p:cNvPr>
          <p:cNvSpPr>
            <a:spLocks noGrp="1"/>
          </p:cNvSpPr>
          <p:nvPr>
            <p:ph type="ctrTitle"/>
          </p:nvPr>
        </p:nvSpPr>
        <p:spPr>
          <a:xfrm>
            <a:off x="5686425" y="585787"/>
            <a:ext cx="6038056" cy="5686425"/>
          </a:xfrm>
        </p:spPr>
        <p:txBody>
          <a:bodyPr>
            <a:noAutofit/>
          </a:bodyPr>
          <a:lstStyle/>
          <a:p>
            <a:r>
              <a:rPr lang="en-US" sz="10300" dirty="0">
                <a:solidFill>
                  <a:schemeClr val="bg1"/>
                </a:solidFill>
                <a:latin typeface="Arial" panose="020B0604020202020204" pitchFamily="34" charset="0"/>
                <a:cs typeface="Arial" panose="020B0604020202020204" pitchFamily="34" charset="0"/>
              </a:rPr>
              <a:t>5 weeks</a:t>
            </a:r>
            <a:br>
              <a:rPr lang="en-US" sz="10300" dirty="0">
                <a:solidFill>
                  <a:schemeClr val="bg1"/>
                </a:solidFill>
                <a:latin typeface="Arial" panose="020B0604020202020204" pitchFamily="34" charset="0"/>
                <a:cs typeface="Arial" panose="020B0604020202020204" pitchFamily="34" charset="0"/>
              </a:rPr>
            </a:br>
            <a:r>
              <a:rPr lang="en-US" sz="10300" dirty="0">
                <a:solidFill>
                  <a:schemeClr val="bg1"/>
                </a:solidFill>
                <a:latin typeface="Arial" panose="020B0604020202020204" pitchFamily="34" charset="0"/>
                <a:cs typeface="Arial" panose="020B0604020202020204" pitchFamily="34" charset="0"/>
              </a:rPr>
              <a:t>alone?</a:t>
            </a:r>
            <a:br>
              <a:rPr lang="en-US" sz="10300" dirty="0">
                <a:solidFill>
                  <a:schemeClr val="bg1"/>
                </a:solidFill>
                <a:latin typeface="Arial" panose="020B0604020202020204" pitchFamily="34" charset="0"/>
                <a:cs typeface="Arial" panose="020B0604020202020204" pitchFamily="34" charset="0"/>
              </a:rPr>
            </a:br>
            <a:r>
              <a:rPr lang="en-US" sz="10300" dirty="0">
                <a:solidFill>
                  <a:schemeClr val="bg1"/>
                </a:solidFill>
                <a:latin typeface="Arial" panose="020B0604020202020204" pitchFamily="34" charset="0"/>
                <a:cs typeface="Arial" panose="020B0604020202020204" pitchFamily="34" charset="0"/>
              </a:rPr>
              <a:t>team?</a:t>
            </a:r>
            <a:br>
              <a:rPr lang="en-US" sz="10300" dirty="0">
                <a:solidFill>
                  <a:schemeClr val="bg1"/>
                </a:solidFill>
                <a:latin typeface="Arial" panose="020B0604020202020204" pitchFamily="34" charset="0"/>
                <a:cs typeface="Arial" panose="020B0604020202020204" pitchFamily="34" charset="0"/>
              </a:rPr>
            </a:br>
            <a:r>
              <a:rPr lang="en-US" sz="10300" dirty="0">
                <a:solidFill>
                  <a:schemeClr val="bg1"/>
                </a:solidFill>
                <a:latin typeface="Arial" panose="020B0604020202020204" pitchFamily="34" charset="0"/>
                <a:cs typeface="Arial" panose="020B0604020202020204" pitchFamily="34" charset="0"/>
              </a:rPr>
              <a:t>full game</a:t>
            </a:r>
          </a:p>
        </p:txBody>
      </p:sp>
    </p:spTree>
    <p:extLst>
      <p:ext uri="{BB962C8B-B14F-4D97-AF65-F5344CB8AC3E}">
        <p14:creationId xmlns:p14="http://schemas.microsoft.com/office/powerpoint/2010/main" val="412407665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27229D87-E9FC-5CCD-6194-45D7DD6D756D}"/>
            </a:ext>
          </a:extLst>
        </p:cNvPr>
        <p:cNvGrpSpPr/>
        <p:nvPr/>
      </p:nvGrpSpPr>
      <p:grpSpPr>
        <a:xfrm>
          <a:off x="0" y="0"/>
          <a:ext cx="0" cy="0"/>
          <a:chOff x="0" y="0"/>
          <a:chExt cx="0" cy="0"/>
        </a:xfrm>
      </p:grpSpPr>
      <p:pic>
        <p:nvPicPr>
          <p:cNvPr id="21506" name="Picture 2" descr="Why Atari Legend Howard Scott Warshaw Swapped A Career In Video Games For  Psychotherapy | Time Extension">
            <a:extLst>
              <a:ext uri="{FF2B5EF4-FFF2-40B4-BE49-F238E27FC236}">
                <a16:creationId xmlns:a16="http://schemas.microsoft.com/office/drawing/2014/main" id="{937B89AE-E833-9A64-E7E4-F7755816E2B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560" y="12525"/>
            <a:ext cx="12232640" cy="75406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492537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126D65F5-FE2B-FA23-79C9-CABFE78AA2FF}"/>
            </a:ext>
          </a:extLst>
        </p:cNvPr>
        <p:cNvGrpSpPr/>
        <p:nvPr/>
      </p:nvGrpSpPr>
      <p:grpSpPr>
        <a:xfrm>
          <a:off x="0" y="0"/>
          <a:ext cx="0" cy="0"/>
          <a:chOff x="0" y="0"/>
          <a:chExt cx="0" cy="0"/>
        </a:xfrm>
      </p:grpSpPr>
      <p:sp>
        <p:nvSpPr>
          <p:cNvPr id="4" name="Title 4">
            <a:extLst>
              <a:ext uri="{FF2B5EF4-FFF2-40B4-BE49-F238E27FC236}">
                <a16:creationId xmlns:a16="http://schemas.microsoft.com/office/drawing/2014/main" id="{0ACD43E6-B3E8-1DAE-A67D-EDF259678362}"/>
              </a:ext>
            </a:extLst>
          </p:cNvPr>
          <p:cNvSpPr>
            <a:spLocks noGrp="1"/>
          </p:cNvSpPr>
          <p:nvPr>
            <p:ph type="ctrTitle"/>
          </p:nvPr>
        </p:nvSpPr>
        <p:spPr>
          <a:xfrm>
            <a:off x="1097280" y="2075688"/>
            <a:ext cx="9997440" cy="2706624"/>
          </a:xfrm>
        </p:spPr>
        <p:txBody>
          <a:bodyPr>
            <a:noAutofit/>
          </a:bodyPr>
          <a:lstStyle/>
          <a:p>
            <a:r>
              <a:rPr lang="en-US" sz="9600" dirty="0">
                <a:solidFill>
                  <a:schemeClr val="bg1"/>
                </a:solidFill>
                <a:latin typeface="Arial" panose="020B0604020202020204" pitchFamily="34" charset="0"/>
                <a:cs typeface="Arial" panose="020B0604020202020204" pitchFamily="34" charset="0"/>
              </a:rPr>
              <a:t>the 2600 was a real mess.</a:t>
            </a:r>
          </a:p>
        </p:txBody>
      </p:sp>
    </p:spTree>
    <p:extLst>
      <p:ext uri="{BB962C8B-B14F-4D97-AF65-F5344CB8AC3E}">
        <p14:creationId xmlns:p14="http://schemas.microsoft.com/office/powerpoint/2010/main" val="349381787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30000CB7-04C0-C32B-5610-9D6AAB30318D}"/>
            </a:ext>
          </a:extLst>
        </p:cNvPr>
        <p:cNvGrpSpPr/>
        <p:nvPr/>
      </p:nvGrpSpPr>
      <p:grpSpPr>
        <a:xfrm>
          <a:off x="0" y="0"/>
          <a:ext cx="0" cy="0"/>
          <a:chOff x="0" y="0"/>
          <a:chExt cx="0" cy="0"/>
        </a:xfrm>
      </p:grpSpPr>
      <p:sp>
        <p:nvSpPr>
          <p:cNvPr id="4" name="Title 4">
            <a:extLst>
              <a:ext uri="{FF2B5EF4-FFF2-40B4-BE49-F238E27FC236}">
                <a16:creationId xmlns:a16="http://schemas.microsoft.com/office/drawing/2014/main" id="{4F5EE33D-DABC-2923-6943-AD43A50AAFB3}"/>
              </a:ext>
            </a:extLst>
          </p:cNvPr>
          <p:cNvSpPr>
            <a:spLocks noGrp="1"/>
          </p:cNvSpPr>
          <p:nvPr>
            <p:ph type="ctrTitle"/>
          </p:nvPr>
        </p:nvSpPr>
        <p:spPr>
          <a:xfrm>
            <a:off x="688848" y="700395"/>
            <a:ext cx="10814304" cy="5457210"/>
          </a:xfrm>
        </p:spPr>
        <p:txBody>
          <a:bodyPr>
            <a:noAutofit/>
          </a:bodyPr>
          <a:lstStyle/>
          <a:p>
            <a:r>
              <a:rPr lang="en-US" sz="8000" dirty="0">
                <a:solidFill>
                  <a:schemeClr val="bg1"/>
                </a:solidFill>
                <a:latin typeface="Arial" panose="020B0604020202020204" pitchFamily="34" charset="0"/>
                <a:cs typeface="Arial" panose="020B0604020202020204" pitchFamily="34" charset="0"/>
              </a:rPr>
              <a:t>it's a good thing that we don't try to program machines like that anymore because it was just absurd. </a:t>
            </a:r>
          </a:p>
        </p:txBody>
      </p:sp>
    </p:spTree>
    <p:extLst>
      <p:ext uri="{BB962C8B-B14F-4D97-AF65-F5344CB8AC3E}">
        <p14:creationId xmlns:p14="http://schemas.microsoft.com/office/powerpoint/2010/main" val="33566225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114B185B-1FA1-EACC-5220-95093835BEFF}"/>
            </a:ext>
          </a:extLst>
        </p:cNvPr>
        <p:cNvGrpSpPr/>
        <p:nvPr/>
      </p:nvGrpSpPr>
      <p:grpSpPr>
        <a:xfrm>
          <a:off x="0" y="0"/>
          <a:ext cx="0" cy="0"/>
          <a:chOff x="0" y="0"/>
          <a:chExt cx="0" cy="0"/>
        </a:xfrm>
      </p:grpSpPr>
      <p:sp>
        <p:nvSpPr>
          <p:cNvPr id="4" name="Title 4">
            <a:extLst>
              <a:ext uri="{FF2B5EF4-FFF2-40B4-BE49-F238E27FC236}">
                <a16:creationId xmlns:a16="http://schemas.microsoft.com/office/drawing/2014/main" id="{ECF97C63-18C4-2ECD-8DE4-189A7731BB52}"/>
              </a:ext>
            </a:extLst>
          </p:cNvPr>
          <p:cNvSpPr>
            <a:spLocks noGrp="1"/>
          </p:cNvSpPr>
          <p:nvPr>
            <p:ph type="ctrTitle"/>
          </p:nvPr>
        </p:nvSpPr>
        <p:spPr>
          <a:xfrm>
            <a:off x="914400" y="995172"/>
            <a:ext cx="10363200" cy="4867656"/>
          </a:xfrm>
        </p:spPr>
        <p:txBody>
          <a:bodyPr>
            <a:noAutofit/>
          </a:bodyPr>
          <a:lstStyle/>
          <a:p>
            <a:r>
              <a:rPr lang="en-US" sz="8800" dirty="0">
                <a:solidFill>
                  <a:schemeClr val="bg1"/>
                </a:solidFill>
                <a:latin typeface="Arial" panose="020B0604020202020204" pitchFamily="34" charset="0"/>
                <a:cs typeface="Arial" panose="020B0604020202020204" pitchFamily="34" charset="0"/>
              </a:rPr>
              <a:t>but it was kind of fun in a sick way if you like that kind of challenge.</a:t>
            </a:r>
          </a:p>
        </p:txBody>
      </p:sp>
    </p:spTree>
    <p:extLst>
      <p:ext uri="{BB962C8B-B14F-4D97-AF65-F5344CB8AC3E}">
        <p14:creationId xmlns:p14="http://schemas.microsoft.com/office/powerpoint/2010/main" val="207712792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5CF6FA87-0FC6-49FC-58E5-1B387B8CB8F0}"/>
            </a:ext>
          </a:extLst>
        </p:cNvPr>
        <p:cNvGrpSpPr/>
        <p:nvPr/>
      </p:nvGrpSpPr>
      <p:grpSpPr>
        <a:xfrm>
          <a:off x="0" y="0"/>
          <a:ext cx="0" cy="0"/>
          <a:chOff x="0" y="0"/>
          <a:chExt cx="0" cy="0"/>
        </a:xfrm>
      </p:grpSpPr>
      <p:sp>
        <p:nvSpPr>
          <p:cNvPr id="4" name="Title 4">
            <a:extLst>
              <a:ext uri="{FF2B5EF4-FFF2-40B4-BE49-F238E27FC236}">
                <a16:creationId xmlns:a16="http://schemas.microsoft.com/office/drawing/2014/main" id="{FCA98750-2C6B-E2E0-2D27-0AE2F0344257}"/>
              </a:ext>
            </a:extLst>
          </p:cNvPr>
          <p:cNvSpPr>
            <a:spLocks noGrp="1"/>
          </p:cNvSpPr>
          <p:nvPr>
            <p:ph type="ctrTitle"/>
          </p:nvPr>
        </p:nvSpPr>
        <p:spPr>
          <a:xfrm>
            <a:off x="1524000" y="1313455"/>
            <a:ext cx="9144000" cy="4231089"/>
          </a:xfrm>
        </p:spPr>
        <p:txBody>
          <a:bodyPr>
            <a:noAutofit/>
          </a:bodyPr>
          <a:lstStyle/>
          <a:p>
            <a:r>
              <a:rPr lang="en-US" sz="10300" dirty="0">
                <a:solidFill>
                  <a:schemeClr val="bg1"/>
                </a:solidFill>
                <a:latin typeface="Arial" panose="020B0604020202020204" pitchFamily="34" charset="0"/>
                <a:cs typeface="Arial" panose="020B0604020202020204" pitchFamily="34" charset="0"/>
              </a:rPr>
              <a:t>dark souls of designing games</a:t>
            </a:r>
          </a:p>
        </p:txBody>
      </p:sp>
    </p:spTree>
    <p:extLst>
      <p:ext uri="{BB962C8B-B14F-4D97-AF65-F5344CB8AC3E}">
        <p14:creationId xmlns:p14="http://schemas.microsoft.com/office/powerpoint/2010/main" val="159477698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F3CBD6F9-8DA8-0764-3601-BD80C25F528E}"/>
            </a:ext>
          </a:extLst>
        </p:cNvPr>
        <p:cNvGrpSpPr/>
        <p:nvPr/>
      </p:nvGrpSpPr>
      <p:grpSpPr>
        <a:xfrm>
          <a:off x="0" y="0"/>
          <a:ext cx="0" cy="0"/>
          <a:chOff x="0" y="0"/>
          <a:chExt cx="0" cy="0"/>
        </a:xfrm>
      </p:grpSpPr>
      <p:pic>
        <p:nvPicPr>
          <p:cNvPr id="1026" name="Picture 2" descr="Dark Souls You Died Game Over Screen">
            <a:extLst>
              <a:ext uri="{FF2B5EF4-FFF2-40B4-BE49-F238E27FC236}">
                <a16:creationId xmlns:a16="http://schemas.microsoft.com/office/drawing/2014/main" id="{21FF33E1-211D-3DF6-DF38-B812A6DC99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666" y="-644954"/>
            <a:ext cx="12411332" cy="81479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693024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40FE299D-B013-D67A-225F-1EAAB724B704}"/>
            </a:ext>
          </a:extLst>
        </p:cNvPr>
        <p:cNvGrpSpPr/>
        <p:nvPr/>
      </p:nvGrpSpPr>
      <p:grpSpPr>
        <a:xfrm>
          <a:off x="0" y="0"/>
          <a:ext cx="0" cy="0"/>
          <a:chOff x="0" y="0"/>
          <a:chExt cx="0" cy="0"/>
        </a:xfrm>
      </p:grpSpPr>
      <p:sp>
        <p:nvSpPr>
          <p:cNvPr id="4" name="Title 4">
            <a:extLst>
              <a:ext uri="{FF2B5EF4-FFF2-40B4-BE49-F238E27FC236}">
                <a16:creationId xmlns:a16="http://schemas.microsoft.com/office/drawing/2014/main" id="{63D14BF2-4937-7EA3-425F-94AD54F5337D}"/>
              </a:ext>
            </a:extLst>
          </p:cNvPr>
          <p:cNvSpPr>
            <a:spLocks noGrp="1"/>
          </p:cNvSpPr>
          <p:nvPr>
            <p:ph type="ctrTitle"/>
          </p:nvPr>
        </p:nvSpPr>
        <p:spPr>
          <a:xfrm>
            <a:off x="1524000" y="2642690"/>
            <a:ext cx="9144000" cy="1572619"/>
          </a:xfrm>
        </p:spPr>
        <p:txBody>
          <a:bodyPr>
            <a:noAutofit/>
          </a:bodyPr>
          <a:lstStyle/>
          <a:p>
            <a:r>
              <a:rPr lang="en-US" sz="10300" dirty="0" err="1">
                <a:solidFill>
                  <a:schemeClr val="bg1"/>
                </a:solidFill>
                <a:latin typeface="Arial" panose="020B0604020202020204" pitchFamily="34" charset="0"/>
                <a:cs typeface="Arial" panose="020B0604020202020204" pitchFamily="34" charset="0"/>
              </a:rPr>
              <a:t>qcc</a:t>
            </a:r>
            <a:r>
              <a:rPr lang="en-US" sz="10300" dirty="0">
                <a:solidFill>
                  <a:schemeClr val="bg1"/>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662781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F1D78D4C-2F55-C242-BEA4-C719A98A6614}"/>
            </a:ext>
          </a:extLst>
        </p:cNvPr>
        <p:cNvGrpSpPr/>
        <p:nvPr/>
      </p:nvGrpSpPr>
      <p:grpSpPr>
        <a:xfrm>
          <a:off x="0" y="0"/>
          <a:ext cx="0" cy="0"/>
          <a:chOff x="0" y="0"/>
          <a:chExt cx="0" cy="0"/>
        </a:xfrm>
      </p:grpSpPr>
      <p:sp>
        <p:nvSpPr>
          <p:cNvPr id="4" name="Title 4">
            <a:extLst>
              <a:ext uri="{FF2B5EF4-FFF2-40B4-BE49-F238E27FC236}">
                <a16:creationId xmlns:a16="http://schemas.microsoft.com/office/drawing/2014/main" id="{4638FE9A-B629-6BF7-245D-0055D7AAAECC}"/>
              </a:ext>
            </a:extLst>
          </p:cNvPr>
          <p:cNvSpPr>
            <a:spLocks noGrp="1"/>
          </p:cNvSpPr>
          <p:nvPr>
            <p:ph type="ctrTitle"/>
          </p:nvPr>
        </p:nvSpPr>
        <p:spPr>
          <a:xfrm>
            <a:off x="1524000" y="2626911"/>
            <a:ext cx="9144000" cy="1604178"/>
          </a:xfrm>
        </p:spPr>
        <p:txBody>
          <a:bodyPr>
            <a:noAutofit/>
          </a:bodyPr>
          <a:lstStyle/>
          <a:p>
            <a:r>
              <a:rPr lang="en-US" sz="10300" dirty="0">
                <a:solidFill>
                  <a:schemeClr val="bg1"/>
                </a:solidFill>
                <a:latin typeface="Arial" panose="020B0604020202020204" pitchFamily="34" charset="0"/>
                <a:cs typeface="Arial" panose="020B0604020202020204" pitchFamily="34" charset="0"/>
              </a:rPr>
              <a:t>the deal</a:t>
            </a:r>
          </a:p>
        </p:txBody>
      </p:sp>
    </p:spTree>
    <p:extLst>
      <p:ext uri="{BB962C8B-B14F-4D97-AF65-F5344CB8AC3E}">
        <p14:creationId xmlns:p14="http://schemas.microsoft.com/office/powerpoint/2010/main" val="25836725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8A8D16E-F2A5-6337-9180-8CC02062CCA7}"/>
            </a:ext>
          </a:extLst>
        </p:cNvPr>
        <p:cNvGrpSpPr/>
        <p:nvPr/>
      </p:nvGrpSpPr>
      <p:grpSpPr>
        <a:xfrm>
          <a:off x="0" y="0"/>
          <a:ext cx="0" cy="0"/>
          <a:chOff x="0" y="0"/>
          <a:chExt cx="0" cy="0"/>
        </a:xfrm>
      </p:grpSpPr>
      <p:pic>
        <p:nvPicPr>
          <p:cNvPr id="1026" name="Picture 2" descr="Atari, Inc. - Wikipedia">
            <a:extLst>
              <a:ext uri="{FF2B5EF4-FFF2-40B4-BE49-F238E27FC236}">
                <a16:creationId xmlns:a16="http://schemas.microsoft.com/office/drawing/2014/main" id="{445E11F5-14D3-FE74-1102-B868DAE5FC34}"/>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756152" y="643466"/>
            <a:ext cx="4679696" cy="55710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44587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881D7FC7-E8AD-3AF0-0D2D-D7C83B3C119C}"/>
            </a:ext>
          </a:extLst>
        </p:cNvPr>
        <p:cNvGrpSpPr/>
        <p:nvPr/>
      </p:nvGrpSpPr>
      <p:grpSpPr>
        <a:xfrm>
          <a:off x="0" y="0"/>
          <a:ext cx="0" cy="0"/>
          <a:chOff x="0" y="0"/>
          <a:chExt cx="0" cy="0"/>
        </a:xfrm>
      </p:grpSpPr>
      <p:pic>
        <p:nvPicPr>
          <p:cNvPr id="3076" name="Picture 4">
            <a:extLst>
              <a:ext uri="{FF2B5EF4-FFF2-40B4-BE49-F238E27FC236}">
                <a16:creationId xmlns:a16="http://schemas.microsoft.com/office/drawing/2014/main" id="{9AE637EF-D454-B3FF-BC45-0A0EF62763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102" y="150208"/>
            <a:ext cx="12119795" cy="65575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94412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00FFD46-308C-1028-02B1-00834C6183B1}"/>
            </a:ext>
          </a:extLst>
        </p:cNvPr>
        <p:cNvGrpSpPr/>
        <p:nvPr/>
      </p:nvGrpSpPr>
      <p:grpSpPr>
        <a:xfrm>
          <a:off x="0" y="0"/>
          <a:ext cx="0" cy="0"/>
          <a:chOff x="0" y="0"/>
          <a:chExt cx="0" cy="0"/>
        </a:xfrm>
      </p:grpSpPr>
      <p:sp>
        <p:nvSpPr>
          <p:cNvPr id="4" name="Title 4">
            <a:extLst>
              <a:ext uri="{FF2B5EF4-FFF2-40B4-BE49-F238E27FC236}">
                <a16:creationId xmlns:a16="http://schemas.microsoft.com/office/drawing/2014/main" id="{A7CC5ADA-5B42-B6B0-BE47-6CDB61F4010B}"/>
              </a:ext>
            </a:extLst>
          </p:cNvPr>
          <p:cNvSpPr>
            <a:spLocks noGrp="1"/>
          </p:cNvSpPr>
          <p:nvPr>
            <p:ph type="ctrTitle"/>
          </p:nvPr>
        </p:nvSpPr>
        <p:spPr>
          <a:xfrm>
            <a:off x="1524000" y="1313455"/>
            <a:ext cx="9144000" cy="4231089"/>
          </a:xfrm>
        </p:spPr>
        <p:txBody>
          <a:bodyPr>
            <a:noAutofit/>
          </a:bodyPr>
          <a:lstStyle/>
          <a:p>
            <a:r>
              <a:rPr lang="en-US" sz="10300" dirty="0">
                <a:solidFill>
                  <a:schemeClr val="bg1"/>
                </a:solidFill>
                <a:latin typeface="Arial" panose="020B0604020202020204" pitchFamily="34" charset="0"/>
                <a:cs typeface="Arial" panose="020B0604020202020204" pitchFamily="34" charset="0"/>
              </a:rPr>
              <a:t>not the origin but where it started</a:t>
            </a:r>
          </a:p>
        </p:txBody>
      </p:sp>
    </p:spTree>
    <p:extLst>
      <p:ext uri="{BB962C8B-B14F-4D97-AF65-F5344CB8AC3E}">
        <p14:creationId xmlns:p14="http://schemas.microsoft.com/office/powerpoint/2010/main" val="34662252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B23BC567-4D3F-1993-F334-4D449AF8ADE7}"/>
            </a:ext>
          </a:extLst>
        </p:cNvPr>
        <p:cNvGrpSpPr/>
        <p:nvPr/>
      </p:nvGrpSpPr>
      <p:grpSpPr>
        <a:xfrm>
          <a:off x="0" y="0"/>
          <a:ext cx="0" cy="0"/>
          <a:chOff x="0" y="0"/>
          <a:chExt cx="0" cy="0"/>
        </a:xfrm>
      </p:grpSpPr>
      <p:sp>
        <p:nvSpPr>
          <p:cNvPr id="4" name="Title 4">
            <a:extLst>
              <a:ext uri="{FF2B5EF4-FFF2-40B4-BE49-F238E27FC236}">
                <a16:creationId xmlns:a16="http://schemas.microsoft.com/office/drawing/2014/main" id="{5DF1166C-8A5A-D472-FA28-79DA4B054453}"/>
              </a:ext>
            </a:extLst>
          </p:cNvPr>
          <p:cNvSpPr>
            <a:spLocks noGrp="1"/>
          </p:cNvSpPr>
          <p:nvPr>
            <p:ph type="ctrTitle"/>
          </p:nvPr>
        </p:nvSpPr>
        <p:spPr>
          <a:xfrm>
            <a:off x="1524000" y="2744607"/>
            <a:ext cx="9144000" cy="1368785"/>
          </a:xfrm>
        </p:spPr>
        <p:txBody>
          <a:bodyPr>
            <a:noAutofit/>
          </a:bodyPr>
          <a:lstStyle/>
          <a:p>
            <a:r>
              <a:rPr lang="en-US" sz="10300" dirty="0">
                <a:solidFill>
                  <a:schemeClr val="bg1"/>
                </a:solidFill>
                <a:latin typeface="Arial" panose="020B0604020202020204" pitchFamily="34" charset="0"/>
                <a:cs typeface="Arial" panose="020B0604020202020204" pitchFamily="34" charset="0"/>
              </a:rPr>
              <a:t>what matters?</a:t>
            </a:r>
          </a:p>
        </p:txBody>
      </p:sp>
    </p:spTree>
    <p:extLst>
      <p:ext uri="{BB962C8B-B14F-4D97-AF65-F5344CB8AC3E}">
        <p14:creationId xmlns:p14="http://schemas.microsoft.com/office/powerpoint/2010/main" val="19658471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DB5F7C1B-C804-7A9F-D63A-8D12C4820132}"/>
            </a:ext>
          </a:extLst>
        </p:cNvPr>
        <p:cNvGrpSpPr/>
        <p:nvPr/>
      </p:nvGrpSpPr>
      <p:grpSpPr>
        <a:xfrm>
          <a:off x="0" y="0"/>
          <a:ext cx="0" cy="0"/>
          <a:chOff x="0" y="0"/>
          <a:chExt cx="0" cy="0"/>
        </a:xfrm>
      </p:grpSpPr>
      <p:sp>
        <p:nvSpPr>
          <p:cNvPr id="4" name="Title 4">
            <a:extLst>
              <a:ext uri="{FF2B5EF4-FFF2-40B4-BE49-F238E27FC236}">
                <a16:creationId xmlns:a16="http://schemas.microsoft.com/office/drawing/2014/main" id="{8B63DBC1-2399-648D-858D-4D7ED53B2255}"/>
              </a:ext>
            </a:extLst>
          </p:cNvPr>
          <p:cNvSpPr>
            <a:spLocks noGrp="1"/>
          </p:cNvSpPr>
          <p:nvPr>
            <p:ph type="ctrTitle"/>
          </p:nvPr>
        </p:nvSpPr>
        <p:spPr>
          <a:xfrm>
            <a:off x="1524000" y="2028328"/>
            <a:ext cx="9144000" cy="2801344"/>
          </a:xfrm>
        </p:spPr>
        <p:txBody>
          <a:bodyPr>
            <a:noAutofit/>
          </a:bodyPr>
          <a:lstStyle/>
          <a:p>
            <a:r>
              <a:rPr lang="en-US" sz="10300" dirty="0">
                <a:solidFill>
                  <a:schemeClr val="bg1"/>
                </a:solidFill>
                <a:latin typeface="Arial" panose="020B0604020202020204" pitchFamily="34" charset="0"/>
                <a:cs typeface="Arial" panose="020B0604020202020204" pitchFamily="34" charset="0"/>
              </a:rPr>
              <a:t>credits for designers</a:t>
            </a:r>
          </a:p>
        </p:txBody>
      </p:sp>
    </p:spTree>
    <p:extLst>
      <p:ext uri="{BB962C8B-B14F-4D97-AF65-F5344CB8AC3E}">
        <p14:creationId xmlns:p14="http://schemas.microsoft.com/office/powerpoint/2010/main" val="3469728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4189</TotalTime>
  <Words>1081</Words>
  <Application>Microsoft Macintosh PowerPoint</Application>
  <PresentationFormat>Widescreen</PresentationFormat>
  <Paragraphs>83</Paragraphs>
  <Slides>39</Slides>
  <Notes>19</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39</vt:i4>
      </vt:variant>
    </vt:vector>
  </HeadingPairs>
  <TitlesOfParts>
    <vt:vector size="43" baseType="lpstr">
      <vt:lpstr>Aptos</vt:lpstr>
      <vt:lpstr>Aptos Display</vt:lpstr>
      <vt:lpstr>Arial</vt:lpstr>
      <vt:lpstr>Office Theme</vt:lpstr>
      <vt:lpstr>vintage game design</vt:lpstr>
      <vt:lpstr>making games for the atari 2600</vt:lpstr>
      <vt:lpstr>right place?</vt:lpstr>
      <vt:lpstr>the deal</vt:lpstr>
      <vt:lpstr>PowerPoint Presentation</vt:lpstr>
      <vt:lpstr>PowerPoint Presentation</vt:lpstr>
      <vt:lpstr>not the origin but where it started</vt:lpstr>
      <vt:lpstr>what matters?</vt:lpstr>
      <vt:lpstr>credits for designers</vt:lpstr>
      <vt:lpstr>3rd party games</vt:lpstr>
      <vt:lpstr>pipelines</vt:lpstr>
      <vt:lpstr>what a video game is</vt:lpstr>
      <vt:lpstr>legendary games</vt:lpstr>
      <vt:lpstr>Howard Scott Warshaw  still considered a top 100 game</vt:lpstr>
      <vt:lpstr>Howard Scott Warshaw  surprisingly complex</vt:lpstr>
      <vt:lpstr>why is this here?</vt:lpstr>
      <vt:lpstr>You guys are no more important to Atari than the guy on the assembly line who assembles the cartridges.</vt:lpstr>
      <vt:lpstr>PowerPoint Presentation</vt:lpstr>
      <vt:lpstr>PowerPoint Presentation</vt:lpstr>
      <vt:lpstr>Carol Shaw  best Selling scrolling still important</vt:lpstr>
      <vt:lpstr>David Crane  255 Screens platformer procgen</vt:lpstr>
      <vt:lpstr>how class work?</vt:lpstr>
      <vt:lpstr>assembly 6502</vt:lpstr>
      <vt:lpstr>a caveat</vt:lpstr>
      <vt:lpstr>a caveat</vt:lpstr>
      <vt:lpstr>3 tasks</vt:lpstr>
      <vt:lpstr>read and write</vt:lpstr>
      <vt:lpstr>PowerPoint Presentation</vt:lpstr>
      <vt:lpstr>source code problems</vt:lpstr>
      <vt:lpstr>PowerPoint Presentation</vt:lpstr>
      <vt:lpstr>ET Challenge</vt:lpstr>
      <vt:lpstr>5 weeks alone? team? full game</vt:lpstr>
      <vt:lpstr>PowerPoint Presentation</vt:lpstr>
      <vt:lpstr>the 2600 was a real mess.</vt:lpstr>
      <vt:lpstr>it's a good thing that we don't try to program machines like that anymore because it was just absurd. </vt:lpstr>
      <vt:lpstr>but it was kind of fun in a sick way if you like that kind of challenge.</vt:lpstr>
      <vt:lpstr>dark souls of designing games</vt:lpstr>
      <vt:lpstr>PowerPoint Presentation</vt:lpstr>
      <vt:lpstr>qcc?</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vintage game design</dc:title>
  <dc:creator>Nick LaLone</dc:creator>
  <cp:lastModifiedBy>Nick LaLone</cp:lastModifiedBy>
  <cp:revision>15</cp:revision>
  <dcterms:created xsi:type="dcterms:W3CDTF">2024-10-04T17:14:35Z</dcterms:created>
  <dcterms:modified xsi:type="dcterms:W3CDTF">2025-01-12T22:32:31Z</dcterms:modified>
</cp:coreProperties>
</file>